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0" r:id="rId3"/>
  </p:sldMasterIdLst>
  <p:notesMasterIdLst>
    <p:notesMasterId r:id="rId5"/>
  </p:notesMasterIdLst>
  <p:sldIdLst>
    <p:sldId id="270" r:id="rId4"/>
    <p:sldId id="269" r:id="rId6"/>
    <p:sldId id="257" r:id="rId7"/>
    <p:sldId id="258" r:id="rId8"/>
    <p:sldId id="259" r:id="rId9"/>
    <p:sldId id="260" r:id="rId10"/>
    <p:sldId id="261" r:id="rId11"/>
    <p:sldId id="262" r:id="rId12"/>
    <p:sldId id="263" r:id="rId13"/>
    <p:sldId id="264" r:id="rId14"/>
    <p:sldId id="265" r:id="rId15"/>
    <p:sldId id="266" r:id="rId16"/>
    <p:sldId id="267" r:id="rId17"/>
  </p:sldIdLst>
  <p:sldSz cx="9144000" cy="5143500"/>
  <p:notesSz cx="51435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 name="Shape 11"/>
        <p:cNvGrpSpPr/>
        <p:nvPr/>
      </p:nvGrpSpPr>
      <p:grpSpPr>
        <a:xfrm>
          <a:off x="0" y="0"/>
          <a:ext cx="0" cy="0"/>
          <a:chOff x="0" y="0"/>
          <a:chExt cx="0" cy="0"/>
        </a:xfrm>
      </p:grpSpPr>
      <p:sp>
        <p:nvSpPr>
          <p:cNvPr id="12" name="Google Shape;12;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14" name="Google Shape;14;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195" name="Google Shape;195;p9: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p10: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p10: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227" name="Google Shape;227;p10: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p1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1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254" name="Google Shape;254;p1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5" name="Shape 275"/>
        <p:cNvGrpSpPr/>
        <p:nvPr/>
      </p:nvGrpSpPr>
      <p:grpSpPr>
        <a:xfrm>
          <a:off x="0" y="0"/>
          <a:ext cx="0" cy="0"/>
          <a:chOff x="0" y="0"/>
          <a:chExt cx="0" cy="0"/>
        </a:xfrm>
      </p:grpSpPr>
      <p:sp>
        <p:nvSpPr>
          <p:cNvPr id="276" name="Google Shape;276;p1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278" name="Google Shape;278;p1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 name="Shape 11"/>
        <p:cNvGrpSpPr/>
        <p:nvPr/>
      </p:nvGrpSpPr>
      <p:grpSpPr>
        <a:xfrm>
          <a:off x="0" y="0"/>
          <a:ext cx="0" cy="0"/>
          <a:chOff x="0" y="0"/>
          <a:chExt cx="0" cy="0"/>
        </a:xfrm>
      </p:grpSpPr>
      <p:sp>
        <p:nvSpPr>
          <p:cNvPr id="12" name="Google Shape;12;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14" name="Google Shape;14;p1: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 name="Shape 27"/>
        <p:cNvGrpSpPr/>
        <p:nvPr/>
      </p:nvGrpSpPr>
      <p:grpSpPr>
        <a:xfrm>
          <a:off x="0" y="0"/>
          <a:ext cx="0" cy="0"/>
          <a:chOff x="0" y="0"/>
          <a:chExt cx="0" cy="0"/>
        </a:xfrm>
      </p:grpSpPr>
      <p:sp>
        <p:nvSpPr>
          <p:cNvPr id="28" name="Google Shape;28;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 name="Google Shape;29;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30" name="Google Shape;30;p2: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 name="Shape 51"/>
        <p:cNvGrpSpPr/>
        <p:nvPr/>
      </p:nvGrpSpPr>
      <p:grpSpPr>
        <a:xfrm>
          <a:off x="0" y="0"/>
          <a:ext cx="0" cy="0"/>
          <a:chOff x="0" y="0"/>
          <a:chExt cx="0" cy="0"/>
        </a:xfrm>
      </p:grpSpPr>
      <p:sp>
        <p:nvSpPr>
          <p:cNvPr id="52" name="Google Shape;52;p3: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3: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54" name="Google Shape;54;p3: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0" name="Shape 70"/>
        <p:cNvGrpSpPr/>
        <p:nvPr/>
      </p:nvGrpSpPr>
      <p:grpSpPr>
        <a:xfrm>
          <a:off x="0" y="0"/>
          <a:ext cx="0" cy="0"/>
          <a:chOff x="0" y="0"/>
          <a:chExt cx="0" cy="0"/>
        </a:xfrm>
      </p:grpSpPr>
      <p:sp>
        <p:nvSpPr>
          <p:cNvPr id="71" name="Google Shape;71;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 name="Google Shape;72;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73" name="Google Shape;73;p4: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97" name="Google Shape;97;p5: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9" name="Shape 119"/>
        <p:cNvGrpSpPr/>
        <p:nvPr/>
      </p:nvGrpSpPr>
      <p:grpSpPr>
        <a:xfrm>
          <a:off x="0" y="0"/>
          <a:ext cx="0" cy="0"/>
          <a:chOff x="0" y="0"/>
          <a:chExt cx="0" cy="0"/>
        </a:xfrm>
      </p:grpSpPr>
      <p:sp>
        <p:nvSpPr>
          <p:cNvPr id="120" name="Google Shape;120;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122" name="Google Shape;122;p6: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1" name="Shape 151"/>
        <p:cNvGrpSpPr/>
        <p:nvPr/>
      </p:nvGrpSpPr>
      <p:grpSpPr>
        <a:xfrm>
          <a:off x="0" y="0"/>
          <a:ext cx="0" cy="0"/>
          <a:chOff x="0" y="0"/>
          <a:chExt cx="0" cy="0"/>
        </a:xfrm>
      </p:grpSpPr>
      <p:sp>
        <p:nvSpPr>
          <p:cNvPr id="152" name="Google Shape;152;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154" name="Google Shape;154;p7: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p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US" altLang="en-US"/>
          </a:p>
        </p:txBody>
      </p:sp>
      <p:sp>
        <p:nvSpPr>
          <p:cNvPr id="173" name="Google Shape;173;p8:notes"/>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0" name="Shape 1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0"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9"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9"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1pPr>
      <a:lvl2pPr marR="0" lvl="1"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2pPr>
      <a:lvl3pPr marR="0" lvl="2"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3pPr>
      <a:lvl4pPr marR="0" lvl="3"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4pPr>
      <a:lvl5pPr marR="0" lvl="4"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5pPr>
      <a:lvl6pPr marR="0" lvl="5"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6pPr>
      <a:lvl7pPr marR="0" lvl="6"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7pPr>
      <a:lvl8pPr marR="0" lvl="7"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8pPr>
      <a:lvl9pPr marR="0" lvl="8" algn="l" rtl="0">
        <a:lnSpc>
          <a:spcPct val="100000"/>
        </a:lnSpc>
        <a:spcBef>
          <a:spcPts val="0"/>
        </a:spcBef>
        <a:spcAft>
          <a:spcPts val="0"/>
        </a:spcAft>
        <a:buClr>
          <a:srgbClr val="000000"/>
        </a:buClr>
        <a:buFont typeface="Arial" panose="020B0704020202020204"/>
        <a:defRPr sz="1400" b="0" i="0" u="none" strike="noStrike" cap="none">
          <a:solidFill>
            <a:srgbClr val="000000"/>
          </a:solidFill>
          <a:latin typeface="Arial" panose="020B0704020202020204"/>
          <a:ea typeface="Arial" panose="020B0704020202020204"/>
          <a:cs typeface="Arial" panose="020B0704020202020204"/>
          <a:sym typeface="Arial" panose="020B0704020202020204"/>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image" Target="../media/image25.png"/><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26.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5" name="Shape 15"/>
        <p:cNvGrpSpPr/>
        <p:nvPr/>
      </p:nvGrpSpPr>
      <p:grpSpPr>
        <a:xfrm>
          <a:off x="0" y="0"/>
          <a:ext cx="0" cy="0"/>
          <a:chOff x="0" y="0"/>
          <a:chExt cx="0" cy="0"/>
        </a:xfrm>
      </p:grpSpPr>
      <p:pic>
        <p:nvPicPr>
          <p:cNvPr id="16" name="Google Shape;16;p1" descr="preencoded.png"/>
          <p:cNvPicPr preferRelativeResize="0"/>
          <p:nvPr/>
        </p:nvPicPr>
        <p:blipFill rotWithShape="1">
          <a:blip r:embed="rId1"/>
          <a:srcRect/>
          <a:stretch>
            <a:fillRect/>
          </a:stretch>
        </p:blipFill>
        <p:spPr>
          <a:xfrm>
            <a:off x="0" y="51435"/>
            <a:ext cx="9144000" cy="5143500"/>
          </a:xfrm>
          <a:prstGeom prst="rect">
            <a:avLst/>
          </a:prstGeom>
          <a:noFill/>
          <a:ln>
            <a:noFill/>
          </a:ln>
        </p:spPr>
      </p:pic>
      <p:sp>
        <p:nvSpPr>
          <p:cNvPr id="18" name="Google Shape;18;p1"/>
          <p:cNvSpPr/>
          <p:nvPr/>
        </p:nvSpPr>
        <p:spPr>
          <a:xfrm>
            <a:off x="514350" y="1203960"/>
            <a:ext cx="3829050" cy="643890"/>
          </a:xfrm>
          <a:prstGeom prst="rect">
            <a:avLst/>
          </a:prstGeom>
          <a:noFill/>
          <a:ln>
            <a:noFill/>
          </a:ln>
        </p:spPr>
        <p:txBody>
          <a:bodyPr spcFirstLastPara="1" wrap="square" lIns="0" tIns="0" rIns="0" bIns="0" anchor="t" anchorCtr="0">
            <a:spAutoFit/>
          </a:bodyPr>
          <a:lstStyle/>
          <a:p>
            <a:pPr marL="0" marR="0" lvl="0" indent="0" algn="l" rtl="0">
              <a:lnSpc>
                <a:spcPct val="136000"/>
              </a:lnSpc>
              <a:spcBef>
                <a:spcPts val="0"/>
              </a:spcBef>
              <a:spcAft>
                <a:spcPts val="0"/>
              </a:spcAft>
              <a:buClr>
                <a:srgbClr val="00D9FF"/>
              </a:buClr>
              <a:buSzPts val="3077"/>
              <a:buFont typeface="Calibri"/>
              <a:buNone/>
            </a:pPr>
            <a:r>
              <a:rPr lang="pt-BR" altLang="en-US" sz="3075" b="1" i="0" u="none" strike="noStrike" cap="none">
                <a:solidFill>
                  <a:srgbClr val="00D9FF"/>
                </a:solidFill>
                <a:latin typeface="Calibri"/>
                <a:ea typeface="Calibri"/>
                <a:cs typeface="Calibri"/>
                <a:sym typeface="Calibri"/>
              </a:rPr>
              <a:t>About Speaker</a:t>
            </a:r>
            <a:endParaRPr lang="pt-BR" altLang="en-US" sz="3075" b="1" i="0" u="none" strike="noStrike" cap="none">
              <a:solidFill>
                <a:srgbClr val="00D9FF"/>
              </a:solidFill>
              <a:latin typeface="Calibri"/>
              <a:ea typeface="Calibri"/>
              <a:cs typeface="Calibri"/>
              <a:sym typeface="Calibri"/>
            </a:endParaRPr>
          </a:p>
        </p:txBody>
      </p:sp>
      <p:sp>
        <p:nvSpPr>
          <p:cNvPr id="19" name="Google Shape;19;p1"/>
          <p:cNvSpPr/>
          <p:nvPr/>
        </p:nvSpPr>
        <p:spPr>
          <a:xfrm>
            <a:off x="514350" y="1779746"/>
            <a:ext cx="3829050" cy="383540"/>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Clr>
                <a:srgbClr val="E0E6ED"/>
              </a:buClr>
              <a:buSzPts val="1808"/>
              <a:buFont typeface="Calibri"/>
              <a:buNone/>
            </a:pPr>
            <a:r>
              <a:rPr lang="pt-BR" altLang="en-US" sz="1810" b="1" i="0" u="none" strike="noStrike" cap="none">
                <a:solidFill>
                  <a:srgbClr val="E0E6ED"/>
                </a:solidFill>
                <a:latin typeface="Calibri"/>
                <a:ea typeface="Calibri"/>
                <a:cs typeface="Calibri"/>
                <a:sym typeface="Calibri"/>
              </a:rPr>
              <a:t>Marcus Brito</a:t>
            </a:r>
            <a:endParaRPr lang="pt-BR" altLang="en-US" sz="1810" b="1" i="0" u="none" strike="noStrike" cap="none">
              <a:solidFill>
                <a:srgbClr val="E0E6ED"/>
              </a:solidFill>
              <a:latin typeface="Calibri"/>
              <a:ea typeface="Calibri"/>
              <a:cs typeface="Calibri"/>
              <a:sym typeface="Calibri"/>
            </a:endParaRPr>
          </a:p>
        </p:txBody>
      </p:sp>
      <p:sp>
        <p:nvSpPr>
          <p:cNvPr id="20" name="Google Shape;20;p1"/>
          <p:cNvSpPr/>
          <p:nvPr/>
        </p:nvSpPr>
        <p:spPr>
          <a:xfrm>
            <a:off x="571500" y="2284095"/>
            <a:ext cx="3829050" cy="1266190"/>
          </a:xfrm>
          <a:prstGeom prst="rect">
            <a:avLst/>
          </a:prstGeom>
          <a:solidFill>
            <a:srgbClr val="FF3B57">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1"/>
          <p:cNvSpPr/>
          <p:nvPr/>
        </p:nvSpPr>
        <p:spPr>
          <a:xfrm>
            <a:off x="571500" y="3121819"/>
            <a:ext cx="28575" cy="428625"/>
          </a:xfrm>
          <a:prstGeom prst="rect">
            <a:avLst/>
          </a:prstGeom>
          <a:solidFill>
            <a:srgbClr val="FF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1"/>
          <p:cNvSpPr/>
          <p:nvPr/>
        </p:nvSpPr>
        <p:spPr>
          <a:xfrm>
            <a:off x="628650" y="2284095"/>
            <a:ext cx="3714750" cy="1227455"/>
          </a:xfrm>
          <a:prstGeom prst="rect">
            <a:avLst/>
          </a:prstGeom>
          <a:noFill/>
          <a:ln>
            <a:noFill/>
          </a:ln>
        </p:spPr>
        <p:txBody>
          <a:bodyPr spcFirstLastPara="1" wrap="square" lIns="0" tIns="0" rIns="0" bIns="0" anchor="t" anchorCtr="0">
            <a:noAutofit/>
          </a:bodyPr>
          <a:lstStyle/>
          <a:p>
            <a:pPr marL="0" marR="0" lvl="0" indent="0" algn="just" rtl="0">
              <a:lnSpc>
                <a:spcPct val="120000"/>
              </a:lnSpc>
              <a:spcBef>
                <a:spcPts val="0"/>
              </a:spcBef>
              <a:spcAft>
                <a:spcPts val="0"/>
              </a:spcAft>
              <a:buClr>
                <a:srgbClr val="E0E6ED"/>
              </a:buClr>
              <a:buSzPts val="1050"/>
              <a:buFont typeface="Calibri"/>
              <a:buNone/>
            </a:pPr>
            <a:r>
              <a:rPr lang="en-US" altLang="en-US" sz="1050" b="0" i="0" u="none" strike="noStrike" cap="none">
                <a:solidFill>
                  <a:schemeClr val="bg1"/>
                </a:solidFill>
                <a:latin typeface="Calibri"/>
                <a:ea typeface="Calibri"/>
                <a:cs typeface="Calibri"/>
                <a:sym typeface="Calibri"/>
              </a:rPr>
              <a:t>Senior DevOps Engineer with over 15 years of experience. I have evolved from a SysAdmin and Linux Specialist to an expert in Kubernetes (CKA/CKAD) and Cloud Architecture. I help organizations scale on Azure, AWS, and OCI using Terraform and GitOps. Currently, I work at Globant and assist in organizing DevOps Days Brasília.</a:t>
            </a:r>
            <a:endParaRPr lang="en-US" altLang="en-US" sz="1050" b="0" i="0" u="none" strike="noStrike" cap="none">
              <a:solidFill>
                <a:schemeClr val="bg1"/>
              </a:solidFill>
              <a:latin typeface="Calibri"/>
              <a:ea typeface="Calibri"/>
              <a:cs typeface="Calibri"/>
              <a:sym typeface="Calibri"/>
            </a:endParaRPr>
          </a:p>
        </p:txBody>
      </p:sp>
      <p:sp>
        <p:nvSpPr>
          <p:cNvPr id="23" name="Google Shape;23;p1"/>
          <p:cNvSpPr/>
          <p:nvPr/>
        </p:nvSpPr>
        <p:spPr>
          <a:xfrm>
            <a:off x="714375" y="3817144"/>
            <a:ext cx="1011650" cy="278130"/>
          </a:xfrm>
          <a:prstGeom prst="rect">
            <a:avLst/>
          </a:prstGeom>
          <a:noFill/>
          <a:ln>
            <a:noFill/>
          </a:ln>
        </p:spPr>
        <p:txBody>
          <a:bodyPr spcFirstLastPara="1" wrap="square" lIns="0" tIns="0" rIns="0" bIns="0" anchor="t" anchorCtr="0">
            <a:spAutoFit/>
          </a:bodyPr>
          <a:lstStyle/>
          <a:p>
            <a:pPr marL="0" marR="0" lvl="0" indent="0" algn="l" rtl="0">
              <a:lnSpc>
                <a:spcPct val="151000"/>
              </a:lnSpc>
              <a:spcBef>
                <a:spcPts val="0"/>
              </a:spcBef>
              <a:spcAft>
                <a:spcPts val="0"/>
              </a:spcAft>
              <a:buClr>
                <a:srgbClr val="00FF88"/>
              </a:buClr>
              <a:buSzPts val="727"/>
              <a:buFont typeface="Calibri"/>
              <a:buNone/>
            </a:pPr>
            <a:r>
              <a:rPr lang="pt-BR" altLang="en-US" sz="1200" b="0" i="0" u="none" strike="noStrike" cap="none">
                <a:solidFill>
                  <a:srgbClr val="00FF88"/>
                </a:solidFill>
                <a:latin typeface="Calibri"/>
                <a:ea typeface="Calibri"/>
                <a:cs typeface="Calibri"/>
                <a:sym typeface="Calibri"/>
              </a:rPr>
              <a:t>@marcusbrito</a:t>
            </a:r>
            <a:endParaRPr lang="pt-BR" altLang="en-US" sz="1200" b="0" i="0" u="none" strike="noStrike" cap="none">
              <a:solidFill>
                <a:srgbClr val="00FF88"/>
              </a:solidFill>
              <a:latin typeface="Calibri"/>
              <a:ea typeface="Calibri"/>
              <a:cs typeface="Calibri"/>
              <a:sym typeface="Calibri"/>
            </a:endParaRPr>
          </a:p>
        </p:txBody>
      </p:sp>
      <p:sp>
        <p:nvSpPr>
          <p:cNvPr id="24" name="Google Shape;24;p1"/>
          <p:cNvSpPr/>
          <p:nvPr/>
        </p:nvSpPr>
        <p:spPr>
          <a:xfrm>
            <a:off x="2483485" y="3816985"/>
            <a:ext cx="715645" cy="278130"/>
          </a:xfrm>
          <a:prstGeom prst="rect">
            <a:avLst/>
          </a:prstGeom>
          <a:noFill/>
          <a:ln>
            <a:noFill/>
          </a:ln>
        </p:spPr>
        <p:txBody>
          <a:bodyPr spcFirstLastPara="1" wrap="square" lIns="0" tIns="0" rIns="0" bIns="0" anchor="t" anchorCtr="0">
            <a:spAutoFit/>
          </a:bodyPr>
          <a:lstStyle/>
          <a:p>
            <a:pPr marL="0" marR="0" lvl="0" indent="0" algn="l" rtl="0">
              <a:lnSpc>
                <a:spcPct val="151000"/>
              </a:lnSpc>
              <a:spcBef>
                <a:spcPts val="0"/>
              </a:spcBef>
              <a:spcAft>
                <a:spcPts val="0"/>
              </a:spcAft>
              <a:buClr>
                <a:srgbClr val="00FF88"/>
              </a:buClr>
              <a:buSzPts val="727"/>
              <a:buFont typeface="Calibri"/>
              <a:buNone/>
            </a:pPr>
            <a:r>
              <a:rPr lang="pt-BR" altLang="en-US" sz="1200" b="0" i="0" u="none" strike="noStrike" cap="none">
                <a:solidFill>
                  <a:srgbClr val="00FF88"/>
                </a:solidFill>
                <a:latin typeface="Calibri"/>
                <a:ea typeface="Calibri"/>
                <a:cs typeface="Calibri"/>
                <a:sym typeface="Calibri"/>
              </a:rPr>
              <a:t>mcabrito</a:t>
            </a:r>
            <a:endParaRPr lang="pt-BR" altLang="en-US" sz="1200" b="0" i="0" u="none" strike="noStrike" cap="none">
              <a:solidFill>
                <a:srgbClr val="00FF88"/>
              </a:solidFill>
              <a:latin typeface="Calibri"/>
              <a:ea typeface="Calibri"/>
              <a:cs typeface="Calibri"/>
              <a:sym typeface="Calibri"/>
            </a:endParaRPr>
          </a:p>
        </p:txBody>
      </p:sp>
      <p:sp>
        <p:nvSpPr>
          <p:cNvPr id="26" name="Google Shape;26;p1"/>
          <p:cNvSpPr/>
          <p:nvPr/>
        </p:nvSpPr>
        <p:spPr>
          <a:xfrm>
            <a:off x="571500" y="4764881"/>
            <a:ext cx="1984790" cy="150019"/>
          </a:xfrm>
          <a:prstGeom prst="rect">
            <a:avLst/>
          </a:prstGeom>
          <a:noFill/>
          <a:ln>
            <a:noFill/>
          </a:ln>
        </p:spPr>
        <p:txBody>
          <a:bodyPr spcFirstLastPara="1" wrap="square" lIns="0" tIns="0" rIns="0" bIns="0" anchor="t" anchorCtr="0">
            <a:spAutoFit/>
          </a:bodyPr>
          <a:lstStyle/>
          <a:p>
            <a:pPr marL="0" marR="0" lvl="0" indent="0" algn="l" rtl="0">
              <a:lnSpc>
                <a:spcPct val="165000"/>
              </a:lnSpc>
              <a:spcBef>
                <a:spcPts val="0"/>
              </a:spcBef>
              <a:spcAft>
                <a:spcPts val="0"/>
              </a:spcAft>
              <a:buClr>
                <a:srgbClr val="00FF88"/>
              </a:buClr>
              <a:buSzPts val="727"/>
              <a:buFont typeface="Calibri"/>
              <a:buNone/>
            </a:pPr>
            <a:r>
              <a:rPr lang="en-US" sz="725" b="0" i="0" u="none" strike="noStrike" cap="none">
                <a:solidFill>
                  <a:srgbClr val="00FF88"/>
                </a:solidFill>
                <a:latin typeface="Calibri"/>
                <a:ea typeface="Calibri"/>
                <a:cs typeface="Calibri"/>
                <a:sym typeface="Calibri"/>
              </a:rPr>
              <a:t>$ falco --version | CNCF Graduated Project</a:t>
            </a:r>
            <a:endParaRPr sz="725" b="0" i="0" u="none" strike="noStrike" cap="none">
              <a:solidFill>
                <a:schemeClr val="dk1"/>
              </a:solidFill>
              <a:latin typeface="Calibri"/>
              <a:ea typeface="Calibri"/>
              <a:cs typeface="Calibri"/>
              <a:sym typeface="Calibri"/>
            </a:endParaRPr>
          </a:p>
        </p:txBody>
      </p:sp>
      <p:pic>
        <p:nvPicPr>
          <p:cNvPr id="3" name="Picture 2" descr="WhatsApp Image 2025-11-07 at 13.25.15"/>
          <p:cNvPicPr>
            <a:picLocks noChangeAspect="1"/>
          </p:cNvPicPr>
          <p:nvPr/>
        </p:nvPicPr>
        <p:blipFill>
          <a:blip r:embed="rId2"/>
          <a:stretch>
            <a:fillRect/>
          </a:stretch>
        </p:blipFill>
        <p:spPr>
          <a:xfrm>
            <a:off x="5292090" y="1347470"/>
            <a:ext cx="2499360" cy="2499360"/>
          </a:xfrm>
          <a:prstGeom prst="rect">
            <a:avLst/>
          </a:prstGeom>
        </p:spPr>
      </p:pic>
      <p:pic>
        <p:nvPicPr>
          <p:cNvPr id="2" name="Picture 1" descr="github-mark-white"/>
          <p:cNvPicPr>
            <a:picLocks noChangeAspect="1"/>
          </p:cNvPicPr>
          <p:nvPr/>
        </p:nvPicPr>
        <p:blipFill>
          <a:blip r:embed="rId3"/>
          <a:stretch>
            <a:fillRect/>
          </a:stretch>
        </p:blipFill>
        <p:spPr>
          <a:xfrm>
            <a:off x="1875790" y="3694430"/>
            <a:ext cx="539115" cy="525780"/>
          </a:xfrm>
          <a:prstGeom prst="rect">
            <a:avLst/>
          </a:prstGeom>
        </p:spPr>
      </p:pic>
      <p:pic>
        <p:nvPicPr>
          <p:cNvPr id="5" name="Picture 4" descr="InBug-White"/>
          <p:cNvPicPr>
            <a:picLocks noChangeAspect="1"/>
          </p:cNvPicPr>
          <p:nvPr/>
        </p:nvPicPr>
        <p:blipFill>
          <a:blip r:embed="rId4"/>
          <a:stretch>
            <a:fillRect/>
          </a:stretch>
        </p:blipFill>
        <p:spPr>
          <a:xfrm>
            <a:off x="180340" y="3724275"/>
            <a:ext cx="534035" cy="4959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pic>
        <p:nvPicPr>
          <p:cNvPr id="197" name="Google Shape;197;p9" descr="preencoded.png"/>
          <p:cNvPicPr preferRelativeResize="0"/>
          <p:nvPr/>
        </p:nvPicPr>
        <p:blipFill rotWithShape="1">
          <a:blip r:embed="rId1"/>
          <a:srcRect/>
          <a:stretch>
            <a:fillRect/>
          </a:stretch>
        </p:blipFill>
        <p:spPr>
          <a:xfrm>
            <a:off x="0" y="0"/>
            <a:ext cx="9144000" cy="5289166"/>
          </a:xfrm>
          <a:prstGeom prst="rect">
            <a:avLst/>
          </a:prstGeom>
          <a:noFill/>
          <a:ln>
            <a:noFill/>
          </a:ln>
        </p:spPr>
      </p:pic>
      <p:sp>
        <p:nvSpPr>
          <p:cNvPr id="198" name="Google Shape;198;p9"/>
          <p:cNvSpPr/>
          <p:nvPr/>
        </p:nvSpPr>
        <p:spPr>
          <a:xfrm>
            <a:off x="457200" y="342900"/>
            <a:ext cx="1195546" cy="214313"/>
          </a:xfrm>
          <a:prstGeom prst="rect">
            <a:avLst/>
          </a:prstGeom>
          <a:solidFill>
            <a:srgbClr val="FF3B57">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9"/>
          <p:cNvSpPr/>
          <p:nvPr/>
        </p:nvSpPr>
        <p:spPr>
          <a:xfrm>
            <a:off x="457200" y="342900"/>
            <a:ext cx="1195546" cy="214313"/>
          </a:xfrm>
          <a:prstGeom prst="rect">
            <a:avLst/>
          </a:prstGeom>
          <a:noFill/>
          <a:ln>
            <a:noFill/>
          </a:ln>
        </p:spPr>
        <p:txBody>
          <a:bodyPr spcFirstLastPara="1" wrap="square" lIns="119125" tIns="51050" rIns="119125" bIns="51050" anchor="t" anchorCtr="0">
            <a:spAutoFit/>
          </a:bodyPr>
          <a:lstStyle/>
          <a:p>
            <a:pPr marL="0" marR="0" lvl="0" indent="0" algn="l" rtl="0">
              <a:lnSpc>
                <a:spcPct val="171000"/>
              </a:lnSpc>
              <a:spcBef>
                <a:spcPts val="0"/>
              </a:spcBef>
              <a:spcAft>
                <a:spcPts val="0"/>
              </a:spcAft>
              <a:buClr>
                <a:srgbClr val="FF3B57"/>
              </a:buClr>
              <a:buSzPts val="584"/>
              <a:buFont typeface="Calibri"/>
              <a:buNone/>
            </a:pPr>
            <a:r>
              <a:rPr lang="en-US" sz="585" b="1" i="0" u="none" strike="noStrike" cap="none">
                <a:solidFill>
                  <a:srgbClr val="FF3B57"/>
                </a:solidFill>
                <a:latin typeface="Calibri"/>
                <a:ea typeface="Calibri"/>
                <a:cs typeface="Calibri"/>
                <a:sym typeface="Calibri"/>
              </a:rPr>
              <a:t>⚡ CKS SCENARIO #2</a:t>
            </a:r>
            <a:endParaRPr sz="585" b="0" i="0" u="none" strike="noStrike" cap="none">
              <a:solidFill>
                <a:schemeClr val="dk1"/>
              </a:solidFill>
              <a:latin typeface="Calibri"/>
              <a:ea typeface="Calibri"/>
              <a:cs typeface="Calibri"/>
              <a:sym typeface="Calibri"/>
            </a:endParaRPr>
          </a:p>
        </p:txBody>
      </p:sp>
      <p:sp>
        <p:nvSpPr>
          <p:cNvPr id="200" name="Google Shape;200;p9"/>
          <p:cNvSpPr/>
          <p:nvPr/>
        </p:nvSpPr>
        <p:spPr>
          <a:xfrm>
            <a:off x="457200" y="642938"/>
            <a:ext cx="4681528" cy="321469"/>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Clr>
                <a:srgbClr val="00D9FF"/>
              </a:buClr>
              <a:buSzPts val="1808"/>
              <a:buFont typeface="Calibri"/>
              <a:buNone/>
            </a:pPr>
            <a:r>
              <a:rPr lang="en-US" sz="1810" b="1" i="0" u="none" strike="noStrike" cap="none">
                <a:solidFill>
                  <a:srgbClr val="00D9FF"/>
                </a:solidFill>
                <a:latin typeface="Calibri"/>
                <a:ea typeface="Calibri"/>
                <a:cs typeface="Calibri"/>
                <a:sym typeface="Calibri"/>
              </a:rPr>
              <a:t>Suspicious Network Monitoring</a:t>
            </a:r>
            <a:endParaRPr sz="1810" b="0" i="0" u="none" strike="noStrike" cap="none">
              <a:solidFill>
                <a:schemeClr val="dk1"/>
              </a:solidFill>
              <a:latin typeface="Calibri"/>
              <a:ea typeface="Calibri"/>
              <a:cs typeface="Calibri"/>
              <a:sym typeface="Calibri"/>
            </a:endParaRPr>
          </a:p>
        </p:txBody>
      </p:sp>
      <p:sp>
        <p:nvSpPr>
          <p:cNvPr id="201" name="Google Shape;201;p9"/>
          <p:cNvSpPr/>
          <p:nvPr/>
        </p:nvSpPr>
        <p:spPr>
          <a:xfrm>
            <a:off x="457200" y="1107281"/>
            <a:ext cx="4681528" cy="835819"/>
          </a:xfrm>
          <a:prstGeom prst="rect">
            <a:avLst/>
          </a:prstGeom>
          <a:noFill/>
          <a:ln>
            <a:noFill/>
          </a:ln>
        </p:spPr>
        <p:txBody>
          <a:bodyPr spcFirstLastPara="1" wrap="square" lIns="0" tIns="0" rIns="0" bIns="0" anchor="t" anchorCtr="0">
            <a:spAutoFit/>
          </a:bodyPr>
          <a:lstStyle/>
          <a:p>
            <a:pPr marL="0" marR="0" lvl="0" indent="0" algn="l" rtl="0">
              <a:lnSpc>
                <a:spcPct val="170000"/>
              </a:lnSpc>
              <a:spcBef>
                <a:spcPts val="0"/>
              </a:spcBef>
              <a:spcAft>
                <a:spcPts val="0"/>
              </a:spcAft>
              <a:buClr>
                <a:srgbClr val="E0E6ED"/>
              </a:buClr>
              <a:buSzPts val="942"/>
              <a:buFont typeface="Calibri"/>
              <a:buNone/>
            </a:pPr>
            <a:r>
              <a:rPr lang="en-US" sz="940" b="0" i="0" u="none" strike="noStrike" cap="none">
                <a:solidFill>
                  <a:srgbClr val="E0E6ED"/>
                </a:solidFill>
                <a:latin typeface="Calibri"/>
                <a:ea typeface="Calibri"/>
                <a:cs typeface="Calibri"/>
                <a:sym typeface="Calibri"/>
              </a:rPr>
              <a:t>Falco detects anomalous communication patterns, such as connections to suspicious external IPs, unauthorized ports, or unexpected protocols. This is essential for identifying </a:t>
            </a:r>
            <a:r>
              <a:rPr lang="en-US" sz="885" b="1" i="0" u="none" strike="noStrike" cap="none">
                <a:solidFill>
                  <a:srgbClr val="FF3B57"/>
                </a:solidFill>
                <a:latin typeface="Calibri"/>
                <a:ea typeface="Calibri"/>
                <a:cs typeface="Calibri"/>
                <a:sym typeface="Calibri"/>
              </a:rPr>
              <a:t>data exfiltration</a:t>
            </a:r>
            <a:r>
              <a:rPr lang="en-US" sz="940" b="0" i="0" u="none" strike="noStrike" cap="none">
                <a:solidFill>
                  <a:srgbClr val="E0E6ED"/>
                </a:solidFill>
                <a:latin typeface="Calibri"/>
                <a:ea typeface="Calibri"/>
                <a:cs typeface="Calibri"/>
                <a:sym typeface="Calibri"/>
              </a:rPr>
              <a:t>, command-and-control server communication, or cryptocurrency mining.</a:t>
            </a:r>
            <a:endParaRPr sz="940" b="0" i="0" u="none" strike="noStrike" cap="none">
              <a:solidFill>
                <a:schemeClr val="dk1"/>
              </a:solidFill>
              <a:latin typeface="Calibri"/>
              <a:ea typeface="Calibri"/>
              <a:cs typeface="Calibri"/>
              <a:sym typeface="Calibri"/>
            </a:endParaRPr>
          </a:p>
        </p:txBody>
      </p:sp>
      <p:sp>
        <p:nvSpPr>
          <p:cNvPr id="202" name="Google Shape;202;p9"/>
          <p:cNvSpPr/>
          <p:nvPr/>
        </p:nvSpPr>
        <p:spPr>
          <a:xfrm>
            <a:off x="457200" y="2085975"/>
            <a:ext cx="4681528" cy="142875"/>
          </a:xfrm>
          <a:prstGeom prst="rect">
            <a:avLst/>
          </a:prstGeom>
          <a:noFill/>
          <a:ln>
            <a:noFill/>
          </a:ln>
        </p:spPr>
        <p:txBody>
          <a:bodyPr spcFirstLastPara="1" wrap="square" lIns="0" tIns="0" rIns="0" bIns="0" anchor="t" anchorCtr="0">
            <a:spAutoFit/>
          </a:bodyPr>
          <a:lstStyle/>
          <a:p>
            <a:pPr marL="0" marR="0" lvl="0" indent="0" algn="l" rtl="0">
              <a:lnSpc>
                <a:spcPct val="161000"/>
              </a:lnSpc>
              <a:spcBef>
                <a:spcPts val="0"/>
              </a:spcBef>
              <a:spcAft>
                <a:spcPts val="0"/>
              </a:spcAft>
              <a:buClr>
                <a:srgbClr val="00D9FF"/>
              </a:buClr>
              <a:buSzPts val="683"/>
              <a:buFont typeface="Calibri"/>
              <a:buNone/>
            </a:pPr>
            <a:r>
              <a:rPr lang="en-US" sz="685" b="1" i="0" u="none" strike="noStrike" cap="none">
                <a:solidFill>
                  <a:srgbClr val="00D9FF"/>
                </a:solidFill>
                <a:latin typeface="Calibri"/>
                <a:ea typeface="Calibri"/>
                <a:cs typeface="Calibri"/>
                <a:sym typeface="Calibri"/>
              </a:rPr>
              <a:t>DETECTION EXAMPLES:</a:t>
            </a:r>
            <a:endParaRPr sz="685" b="0" i="0" u="none" strike="noStrike" cap="none">
              <a:solidFill>
                <a:schemeClr val="dk1"/>
              </a:solidFill>
              <a:latin typeface="Calibri"/>
              <a:ea typeface="Calibri"/>
              <a:cs typeface="Calibri"/>
              <a:sym typeface="Calibri"/>
            </a:endParaRPr>
          </a:p>
        </p:txBody>
      </p:sp>
      <p:sp>
        <p:nvSpPr>
          <p:cNvPr id="203" name="Google Shape;203;p9"/>
          <p:cNvSpPr/>
          <p:nvPr/>
        </p:nvSpPr>
        <p:spPr>
          <a:xfrm>
            <a:off x="457200" y="2286000"/>
            <a:ext cx="4681528" cy="382888"/>
          </a:xfrm>
          <a:prstGeom prst="rect">
            <a:avLst/>
          </a:prstGeom>
          <a:solidFill>
            <a:srgbClr val="00D9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4" name="Google Shape;204;p9"/>
          <p:cNvSpPr/>
          <p:nvPr/>
        </p:nvSpPr>
        <p:spPr>
          <a:xfrm>
            <a:off x="457200" y="2286000"/>
            <a:ext cx="21431" cy="382888"/>
          </a:xfrm>
          <a:prstGeom prst="rect">
            <a:avLst/>
          </a:prstGeom>
          <a:solidFill>
            <a:srgbClr val="FF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9"/>
          <p:cNvSpPr/>
          <p:nvPr/>
        </p:nvSpPr>
        <p:spPr>
          <a:xfrm>
            <a:off x="457200" y="2286000"/>
            <a:ext cx="4681528" cy="382888"/>
          </a:xfrm>
          <a:prstGeom prst="rect">
            <a:avLst/>
          </a:prstGeom>
          <a:noFill/>
          <a:ln>
            <a:noFill/>
          </a:ln>
        </p:spPr>
        <p:txBody>
          <a:bodyPr spcFirstLastPara="1" wrap="square" lIns="153025" tIns="119125" rIns="153025" bIns="119125" anchor="t" anchorCtr="0">
            <a:spAutoFit/>
          </a:bodyPr>
          <a:lstStyle/>
          <a:p>
            <a:pPr marL="0" marR="0" lvl="0" indent="0" algn="l" rtl="0">
              <a:lnSpc>
                <a:spcPct val="168000"/>
              </a:lnSpc>
              <a:spcBef>
                <a:spcPts val="0"/>
              </a:spcBef>
              <a:spcAft>
                <a:spcPts val="0"/>
              </a:spcAft>
              <a:buClr>
                <a:srgbClr val="E0E6ED"/>
              </a:buClr>
              <a:buSzPts val="834"/>
              <a:buFont typeface="Calibri"/>
              <a:buNone/>
            </a:pPr>
            <a:r>
              <a:rPr lang="en-US" sz="835" b="0" i="0" u="none" strike="noStrike" cap="none">
                <a:solidFill>
                  <a:srgbClr val="E0E6ED"/>
                </a:solidFill>
                <a:latin typeface="Calibri"/>
                <a:ea typeface="Calibri"/>
                <a:cs typeface="Calibri"/>
                <a:sym typeface="Calibri"/>
              </a:rPr>
              <a:t>Container making external SSH connection</a:t>
            </a:r>
            <a:endParaRPr sz="835" b="0" i="0" u="none" strike="noStrike" cap="none">
              <a:solidFill>
                <a:schemeClr val="dk1"/>
              </a:solidFill>
              <a:latin typeface="Calibri"/>
              <a:ea typeface="Calibri"/>
              <a:cs typeface="Calibri"/>
              <a:sym typeface="Calibri"/>
            </a:endParaRPr>
          </a:p>
        </p:txBody>
      </p:sp>
      <p:sp>
        <p:nvSpPr>
          <p:cNvPr id="206" name="Google Shape;206;p9"/>
          <p:cNvSpPr/>
          <p:nvPr/>
        </p:nvSpPr>
        <p:spPr>
          <a:xfrm>
            <a:off x="457200" y="2754613"/>
            <a:ext cx="4681528" cy="382888"/>
          </a:xfrm>
          <a:prstGeom prst="rect">
            <a:avLst/>
          </a:prstGeom>
          <a:solidFill>
            <a:srgbClr val="00D9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9"/>
          <p:cNvSpPr/>
          <p:nvPr/>
        </p:nvSpPr>
        <p:spPr>
          <a:xfrm>
            <a:off x="457200" y="2754613"/>
            <a:ext cx="21431" cy="382888"/>
          </a:xfrm>
          <a:prstGeom prst="rect">
            <a:avLst/>
          </a:prstGeom>
          <a:solidFill>
            <a:srgbClr val="FF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9"/>
          <p:cNvSpPr/>
          <p:nvPr/>
        </p:nvSpPr>
        <p:spPr>
          <a:xfrm>
            <a:off x="457200" y="2754613"/>
            <a:ext cx="4681528" cy="382888"/>
          </a:xfrm>
          <a:prstGeom prst="rect">
            <a:avLst/>
          </a:prstGeom>
          <a:noFill/>
          <a:ln>
            <a:noFill/>
          </a:ln>
        </p:spPr>
        <p:txBody>
          <a:bodyPr spcFirstLastPara="1" wrap="square" lIns="153025" tIns="119125" rIns="153025" bIns="119125" anchor="t" anchorCtr="0">
            <a:spAutoFit/>
          </a:bodyPr>
          <a:lstStyle/>
          <a:p>
            <a:pPr marL="0" marR="0" lvl="0" indent="0" algn="l" rtl="0">
              <a:lnSpc>
                <a:spcPct val="168000"/>
              </a:lnSpc>
              <a:spcBef>
                <a:spcPts val="0"/>
              </a:spcBef>
              <a:spcAft>
                <a:spcPts val="0"/>
              </a:spcAft>
              <a:buClr>
                <a:srgbClr val="E0E6ED"/>
              </a:buClr>
              <a:buSzPts val="834"/>
              <a:buFont typeface="Calibri"/>
              <a:buNone/>
            </a:pPr>
            <a:r>
              <a:rPr lang="en-US" sz="835" b="0" i="0" u="none" strike="noStrike" cap="none">
                <a:solidFill>
                  <a:srgbClr val="E0E6ED"/>
                </a:solidFill>
                <a:latin typeface="Calibri"/>
                <a:ea typeface="Calibri"/>
                <a:cs typeface="Calibri"/>
                <a:sym typeface="Calibri"/>
              </a:rPr>
              <a:t>Traffic to undocumented ports</a:t>
            </a:r>
            <a:endParaRPr sz="835" b="0" i="0" u="none" strike="noStrike" cap="none">
              <a:solidFill>
                <a:schemeClr val="dk1"/>
              </a:solidFill>
              <a:latin typeface="Calibri"/>
              <a:ea typeface="Calibri"/>
              <a:cs typeface="Calibri"/>
              <a:sym typeface="Calibri"/>
            </a:endParaRPr>
          </a:p>
        </p:txBody>
      </p:sp>
      <p:sp>
        <p:nvSpPr>
          <p:cNvPr id="209" name="Google Shape;209;p9"/>
          <p:cNvSpPr/>
          <p:nvPr/>
        </p:nvSpPr>
        <p:spPr>
          <a:xfrm>
            <a:off x="457200" y="3194652"/>
            <a:ext cx="4681528" cy="382888"/>
          </a:xfrm>
          <a:prstGeom prst="rect">
            <a:avLst/>
          </a:prstGeom>
          <a:solidFill>
            <a:srgbClr val="00D9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0" name="Google Shape;210;p9"/>
          <p:cNvSpPr/>
          <p:nvPr/>
        </p:nvSpPr>
        <p:spPr>
          <a:xfrm>
            <a:off x="457200" y="3194652"/>
            <a:ext cx="21431" cy="382888"/>
          </a:xfrm>
          <a:prstGeom prst="rect">
            <a:avLst/>
          </a:prstGeom>
          <a:solidFill>
            <a:srgbClr val="FF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9"/>
          <p:cNvSpPr/>
          <p:nvPr/>
        </p:nvSpPr>
        <p:spPr>
          <a:xfrm>
            <a:off x="457200" y="3194652"/>
            <a:ext cx="4681528" cy="382888"/>
          </a:xfrm>
          <a:prstGeom prst="rect">
            <a:avLst/>
          </a:prstGeom>
          <a:noFill/>
          <a:ln>
            <a:noFill/>
          </a:ln>
        </p:spPr>
        <p:txBody>
          <a:bodyPr spcFirstLastPara="1" wrap="square" lIns="153025" tIns="119125" rIns="153025" bIns="119125" anchor="t" anchorCtr="0">
            <a:spAutoFit/>
          </a:bodyPr>
          <a:lstStyle/>
          <a:p>
            <a:pPr marL="0" marR="0" lvl="0" indent="0" algn="l" rtl="0">
              <a:lnSpc>
                <a:spcPct val="168000"/>
              </a:lnSpc>
              <a:spcBef>
                <a:spcPts val="0"/>
              </a:spcBef>
              <a:spcAft>
                <a:spcPts val="0"/>
              </a:spcAft>
              <a:buClr>
                <a:srgbClr val="E0E6ED"/>
              </a:buClr>
              <a:buSzPts val="834"/>
              <a:buFont typeface="Calibri"/>
              <a:buNone/>
            </a:pPr>
            <a:r>
              <a:rPr lang="en-US" sz="835" b="0" i="0" u="none" strike="noStrike" cap="none">
                <a:solidFill>
                  <a:srgbClr val="E0E6ED"/>
                </a:solidFill>
                <a:latin typeface="Calibri"/>
                <a:ea typeface="Calibri"/>
                <a:cs typeface="Calibri"/>
                <a:sym typeface="Calibri"/>
              </a:rPr>
              <a:t>Communication with blocklisted IPs</a:t>
            </a:r>
            <a:endParaRPr sz="835" b="0" i="0" u="none" strike="noStrike" cap="none">
              <a:solidFill>
                <a:schemeClr val="dk1"/>
              </a:solidFill>
              <a:latin typeface="Calibri"/>
              <a:ea typeface="Calibri"/>
              <a:cs typeface="Calibri"/>
              <a:sym typeface="Calibri"/>
            </a:endParaRPr>
          </a:p>
        </p:txBody>
      </p:sp>
      <p:sp>
        <p:nvSpPr>
          <p:cNvPr id="212" name="Google Shape;212;p9"/>
          <p:cNvSpPr/>
          <p:nvPr/>
        </p:nvSpPr>
        <p:spPr>
          <a:xfrm>
            <a:off x="457200" y="3634690"/>
            <a:ext cx="4681528" cy="382888"/>
          </a:xfrm>
          <a:prstGeom prst="rect">
            <a:avLst/>
          </a:prstGeom>
          <a:solidFill>
            <a:srgbClr val="00D9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9"/>
          <p:cNvSpPr/>
          <p:nvPr/>
        </p:nvSpPr>
        <p:spPr>
          <a:xfrm>
            <a:off x="457200" y="3634690"/>
            <a:ext cx="21431" cy="382888"/>
          </a:xfrm>
          <a:prstGeom prst="rect">
            <a:avLst/>
          </a:prstGeom>
          <a:solidFill>
            <a:srgbClr val="FF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4" name="Google Shape;214;p9"/>
          <p:cNvSpPr/>
          <p:nvPr/>
        </p:nvSpPr>
        <p:spPr>
          <a:xfrm>
            <a:off x="457200" y="3634690"/>
            <a:ext cx="4681528" cy="382888"/>
          </a:xfrm>
          <a:prstGeom prst="rect">
            <a:avLst/>
          </a:prstGeom>
          <a:noFill/>
          <a:ln>
            <a:noFill/>
          </a:ln>
        </p:spPr>
        <p:txBody>
          <a:bodyPr spcFirstLastPara="1" wrap="square" lIns="153025" tIns="119125" rIns="153025" bIns="119125" anchor="t" anchorCtr="0">
            <a:spAutoFit/>
          </a:bodyPr>
          <a:lstStyle/>
          <a:p>
            <a:pPr marL="0" marR="0" lvl="0" indent="0" algn="l" rtl="0">
              <a:lnSpc>
                <a:spcPct val="168000"/>
              </a:lnSpc>
              <a:spcBef>
                <a:spcPts val="0"/>
              </a:spcBef>
              <a:spcAft>
                <a:spcPts val="0"/>
              </a:spcAft>
              <a:buClr>
                <a:srgbClr val="E0E6ED"/>
              </a:buClr>
              <a:buSzPts val="834"/>
              <a:buFont typeface="Calibri"/>
              <a:buNone/>
            </a:pPr>
            <a:r>
              <a:rPr lang="en-US" sz="835" b="0" i="0" u="none" strike="noStrike" cap="none">
                <a:solidFill>
                  <a:srgbClr val="E0E6ED"/>
                </a:solidFill>
                <a:latin typeface="Calibri"/>
                <a:ea typeface="Calibri"/>
                <a:cs typeface="Calibri"/>
                <a:sym typeface="Calibri"/>
              </a:rPr>
              <a:t>Unexpected protocols for application type</a:t>
            </a:r>
            <a:endParaRPr sz="835" b="0" i="0" u="none" strike="noStrike" cap="none">
              <a:solidFill>
                <a:schemeClr val="dk1"/>
              </a:solidFill>
              <a:latin typeface="Calibri"/>
              <a:ea typeface="Calibri"/>
              <a:cs typeface="Calibri"/>
              <a:sym typeface="Calibri"/>
            </a:endParaRPr>
          </a:p>
        </p:txBody>
      </p:sp>
      <p:sp>
        <p:nvSpPr>
          <p:cNvPr id="215" name="Google Shape;215;p9"/>
          <p:cNvSpPr/>
          <p:nvPr/>
        </p:nvSpPr>
        <p:spPr>
          <a:xfrm>
            <a:off x="457200" y="4160453"/>
            <a:ext cx="4681528" cy="785813"/>
          </a:xfrm>
          <a:prstGeom prst="rect">
            <a:avLst/>
          </a:prstGeom>
          <a:solidFill>
            <a:srgbClr val="00FF88">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6" name="Google Shape;216;p9"/>
          <p:cNvSpPr/>
          <p:nvPr/>
        </p:nvSpPr>
        <p:spPr>
          <a:xfrm>
            <a:off x="457200" y="4160453"/>
            <a:ext cx="21431" cy="785813"/>
          </a:xfrm>
          <a:prstGeom prst="rect">
            <a:avLst/>
          </a:prstGeom>
          <a:solidFill>
            <a:srgbClr val="00F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7" name="Google Shape;217;p9"/>
          <p:cNvSpPr/>
          <p:nvPr/>
        </p:nvSpPr>
        <p:spPr>
          <a:xfrm>
            <a:off x="600075" y="4274753"/>
            <a:ext cx="4395778" cy="17145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00FF88"/>
              </a:buClr>
              <a:buSzPts val="784"/>
              <a:buFont typeface="Calibri"/>
              <a:buNone/>
            </a:pPr>
            <a:r>
              <a:rPr lang="en-US" sz="785" b="1" i="0" u="none" strike="noStrike" cap="none">
                <a:solidFill>
                  <a:srgbClr val="00FF88"/>
                </a:solidFill>
                <a:latin typeface="Calibri"/>
                <a:ea typeface="Calibri"/>
                <a:cs typeface="Calibri"/>
                <a:sym typeface="Calibri"/>
              </a:rPr>
              <a:t>✓ RESPONSE</a:t>
            </a:r>
            <a:endParaRPr sz="785" b="0" i="0" u="none" strike="noStrike" cap="none">
              <a:solidFill>
                <a:schemeClr val="dk1"/>
              </a:solidFill>
              <a:latin typeface="Calibri"/>
              <a:ea typeface="Calibri"/>
              <a:cs typeface="Calibri"/>
              <a:sym typeface="Calibri"/>
            </a:endParaRPr>
          </a:p>
        </p:txBody>
      </p:sp>
      <p:sp>
        <p:nvSpPr>
          <p:cNvPr id="218" name="Google Shape;218;p9"/>
          <p:cNvSpPr/>
          <p:nvPr/>
        </p:nvSpPr>
        <p:spPr>
          <a:xfrm>
            <a:off x="600075" y="4489066"/>
            <a:ext cx="4395778" cy="342900"/>
          </a:xfrm>
          <a:prstGeom prst="rect">
            <a:avLst/>
          </a:prstGeom>
          <a:noFill/>
          <a:ln>
            <a:noFill/>
          </a:ln>
        </p:spPr>
        <p:txBody>
          <a:bodyPr spcFirstLastPara="1" wrap="square" lIns="0" tIns="0" rIns="0" bIns="0" anchor="t" anchorCtr="0">
            <a:spAutoFit/>
          </a:bodyPr>
          <a:lstStyle/>
          <a:p>
            <a:pPr marL="0" marR="0" lvl="0" indent="0" algn="l" rtl="0">
              <a:lnSpc>
                <a:spcPct val="168000"/>
              </a:lnSpc>
              <a:spcBef>
                <a:spcPts val="0"/>
              </a:spcBef>
              <a:spcAft>
                <a:spcPts val="0"/>
              </a:spcAft>
              <a:buClr>
                <a:srgbClr val="E0E6ED"/>
              </a:buClr>
              <a:buSzPts val="834"/>
              <a:buFont typeface="Calibri"/>
              <a:buNone/>
            </a:pPr>
            <a:r>
              <a:rPr lang="en-US" sz="835" b="0" i="0" u="none" strike="noStrike" cap="none">
                <a:solidFill>
                  <a:srgbClr val="E0E6ED"/>
                </a:solidFill>
                <a:latin typeface="Calibri"/>
                <a:ea typeface="Calibri"/>
                <a:cs typeface="Calibri"/>
                <a:sym typeface="Calibri"/>
              </a:rPr>
              <a:t>Alerts enable rapid isolation of compromised container before sensitive data is exfiltrated.</a:t>
            </a:r>
            <a:endParaRPr sz="835" b="0" i="0" u="none" strike="noStrike" cap="none">
              <a:solidFill>
                <a:schemeClr val="dk1"/>
              </a:solidFill>
              <a:latin typeface="Calibri"/>
              <a:ea typeface="Calibri"/>
              <a:cs typeface="Calibri"/>
              <a:sym typeface="Calibri"/>
            </a:endParaRPr>
          </a:p>
        </p:txBody>
      </p:sp>
      <p:sp>
        <p:nvSpPr>
          <p:cNvPr id="219" name="Google Shape;219;p9"/>
          <p:cNvSpPr/>
          <p:nvPr/>
        </p:nvSpPr>
        <p:spPr>
          <a:xfrm>
            <a:off x="5581641" y="1466673"/>
            <a:ext cx="947412" cy="117872"/>
          </a:xfrm>
          <a:prstGeom prst="rect">
            <a:avLst/>
          </a:prstGeom>
          <a:solidFill>
            <a:srgbClr val="0A16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9"/>
          <p:cNvSpPr/>
          <p:nvPr/>
        </p:nvSpPr>
        <p:spPr>
          <a:xfrm>
            <a:off x="5581641" y="1466673"/>
            <a:ext cx="947412" cy="117872"/>
          </a:xfrm>
          <a:prstGeom prst="rect">
            <a:avLst/>
          </a:prstGeom>
          <a:noFill/>
          <a:ln>
            <a:noFill/>
          </a:ln>
        </p:spPr>
        <p:txBody>
          <a:bodyPr spcFirstLastPara="1" wrap="square" lIns="85075" tIns="0" rIns="85075" bIns="0" anchor="t" anchorCtr="0">
            <a:spAutoFit/>
          </a:bodyPr>
          <a:lstStyle/>
          <a:p>
            <a:pPr marL="0" marR="0" lvl="0" indent="0" algn="l" rtl="0">
              <a:lnSpc>
                <a:spcPct val="169000"/>
              </a:lnSpc>
              <a:spcBef>
                <a:spcPts val="0"/>
              </a:spcBef>
              <a:spcAft>
                <a:spcPts val="0"/>
              </a:spcAft>
              <a:buClr>
                <a:srgbClr val="FF3B57"/>
              </a:buClr>
              <a:buSzPts val="534"/>
              <a:buFont typeface="Calibri"/>
              <a:buNone/>
            </a:pPr>
            <a:r>
              <a:rPr lang="en-US" sz="535" b="1" i="0" u="none" strike="noStrike" cap="none">
                <a:solidFill>
                  <a:srgbClr val="FF3B57"/>
                </a:solidFill>
                <a:latin typeface="Calibri"/>
                <a:ea typeface="Calibri"/>
                <a:cs typeface="Calibri"/>
                <a:sym typeface="Calibri"/>
              </a:rPr>
              <a:t>⚠ THREAT DETECTED</a:t>
            </a:r>
            <a:endParaRPr sz="535" b="0" i="0" u="none" strike="noStrike" cap="none">
              <a:solidFill>
                <a:schemeClr val="dk1"/>
              </a:solidFill>
              <a:latin typeface="Calibri"/>
              <a:ea typeface="Calibri"/>
              <a:cs typeface="Calibri"/>
              <a:sym typeface="Calibri"/>
            </a:endParaRPr>
          </a:p>
        </p:txBody>
      </p:sp>
      <p:pic>
        <p:nvPicPr>
          <p:cNvPr id="221" name="Google Shape;221;p9" descr="preencoded.png"/>
          <p:cNvPicPr preferRelativeResize="0"/>
          <p:nvPr/>
        </p:nvPicPr>
        <p:blipFill rotWithShape="1">
          <a:blip r:embed="rId2"/>
          <a:srcRect/>
          <a:stretch>
            <a:fillRect/>
          </a:stretch>
        </p:blipFill>
        <p:spPr>
          <a:xfrm>
            <a:off x="5524491" y="1623836"/>
            <a:ext cx="3062269" cy="2041494"/>
          </a:xfrm>
          <a:prstGeom prst="rect">
            <a:avLst/>
          </a:prstGeom>
          <a:noFill/>
          <a:ln>
            <a:noFill/>
          </a:ln>
        </p:spPr>
      </p:pic>
      <p:sp>
        <p:nvSpPr>
          <p:cNvPr id="222" name="Google Shape;222;p9"/>
          <p:cNvSpPr/>
          <p:nvPr/>
        </p:nvSpPr>
        <p:spPr>
          <a:xfrm>
            <a:off x="457200" y="4978412"/>
            <a:ext cx="2390366"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 falco --rule=network_anomaly --monitor=connections</a:t>
            </a:r>
            <a:endParaRPr sz="675" b="0" i="0" u="none" strike="noStrike" cap="none">
              <a:solidFill>
                <a:schemeClr val="dk1"/>
              </a:solidFill>
              <a:latin typeface="Calibri"/>
              <a:ea typeface="Calibri"/>
              <a:cs typeface="Calibri"/>
              <a:sym typeface="Calibri"/>
            </a:endParaRPr>
          </a:p>
        </p:txBody>
      </p:sp>
      <p:sp>
        <p:nvSpPr>
          <p:cNvPr id="223" name="Google Shape;223;p9"/>
          <p:cNvSpPr/>
          <p:nvPr/>
        </p:nvSpPr>
        <p:spPr>
          <a:xfrm>
            <a:off x="8165055" y="4978412"/>
            <a:ext cx="52174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SLIDE 09/12</a:t>
            </a:r>
            <a:endParaRPr sz="675" b="0" i="0" u="none" strike="noStrike" cap="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pic>
        <p:nvPicPr>
          <p:cNvPr id="229" name="Google Shape;229;p10" descr="preencoded.png"/>
          <p:cNvPicPr preferRelativeResize="0"/>
          <p:nvPr/>
        </p:nvPicPr>
        <p:blipFill rotWithShape="1">
          <a:blip r:embed="rId1"/>
          <a:srcRect/>
          <a:stretch>
            <a:fillRect/>
          </a:stretch>
        </p:blipFill>
        <p:spPr>
          <a:xfrm>
            <a:off x="0" y="0"/>
            <a:ext cx="9144000" cy="5825728"/>
          </a:xfrm>
          <a:prstGeom prst="rect">
            <a:avLst/>
          </a:prstGeom>
          <a:noFill/>
          <a:ln>
            <a:noFill/>
          </a:ln>
        </p:spPr>
      </p:pic>
      <p:sp>
        <p:nvSpPr>
          <p:cNvPr id="230" name="Google Shape;230;p10"/>
          <p:cNvSpPr/>
          <p:nvPr/>
        </p:nvSpPr>
        <p:spPr>
          <a:xfrm>
            <a:off x="457200" y="342900"/>
            <a:ext cx="1605056" cy="214313"/>
          </a:xfrm>
          <a:prstGeom prst="rect">
            <a:avLst/>
          </a:prstGeom>
          <a:solidFill>
            <a:srgbClr val="00FF88">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10"/>
          <p:cNvSpPr/>
          <p:nvPr/>
        </p:nvSpPr>
        <p:spPr>
          <a:xfrm>
            <a:off x="457200" y="342900"/>
            <a:ext cx="1605056" cy="214313"/>
          </a:xfrm>
          <a:prstGeom prst="rect">
            <a:avLst/>
          </a:prstGeom>
          <a:noFill/>
          <a:ln>
            <a:noFill/>
          </a:ln>
        </p:spPr>
        <p:txBody>
          <a:bodyPr spcFirstLastPara="1" wrap="square" lIns="119125" tIns="51050" rIns="119125" bIns="51050" anchor="t" anchorCtr="0">
            <a:spAutoFit/>
          </a:bodyPr>
          <a:lstStyle/>
          <a:p>
            <a:pPr marL="0" marR="0" lvl="0" indent="0" algn="l" rtl="0">
              <a:lnSpc>
                <a:spcPct val="171000"/>
              </a:lnSpc>
              <a:spcBef>
                <a:spcPts val="0"/>
              </a:spcBef>
              <a:spcAft>
                <a:spcPts val="0"/>
              </a:spcAft>
              <a:buClr>
                <a:srgbClr val="00FF88"/>
              </a:buClr>
              <a:buSzPts val="584"/>
              <a:buFont typeface="Calibri"/>
              <a:buNone/>
            </a:pPr>
            <a:r>
              <a:rPr lang="en-US" sz="585" b="1" i="0" u="none" strike="noStrike" cap="none">
                <a:solidFill>
                  <a:srgbClr val="00FF88"/>
                </a:solidFill>
                <a:latin typeface="Calibri"/>
                <a:ea typeface="Calibri"/>
                <a:cs typeface="Calibri"/>
                <a:sym typeface="Calibri"/>
              </a:rPr>
              <a:t>🔗 ECOSYSTEM INTEGRATION</a:t>
            </a:r>
            <a:endParaRPr sz="585" b="0" i="0" u="none" strike="noStrike" cap="none">
              <a:solidFill>
                <a:schemeClr val="dk1"/>
              </a:solidFill>
              <a:latin typeface="Calibri"/>
              <a:ea typeface="Calibri"/>
              <a:cs typeface="Calibri"/>
              <a:sym typeface="Calibri"/>
            </a:endParaRPr>
          </a:p>
        </p:txBody>
      </p:sp>
      <p:sp>
        <p:nvSpPr>
          <p:cNvPr id="232" name="Google Shape;232;p10"/>
          <p:cNvSpPr/>
          <p:nvPr/>
        </p:nvSpPr>
        <p:spPr>
          <a:xfrm>
            <a:off x="457200" y="642938"/>
            <a:ext cx="8229600" cy="285750"/>
          </a:xfrm>
          <a:prstGeom prst="rect">
            <a:avLst/>
          </a:prstGeom>
          <a:noFill/>
          <a:ln>
            <a:noFill/>
          </a:ln>
        </p:spPr>
        <p:txBody>
          <a:bodyPr spcFirstLastPara="1" wrap="square" lIns="0" tIns="0" rIns="0" bIns="0" anchor="t" anchorCtr="0">
            <a:spAutoFit/>
          </a:bodyPr>
          <a:lstStyle/>
          <a:p>
            <a:pPr marL="0" marR="0" lvl="0" indent="0" algn="l" rtl="0">
              <a:lnSpc>
                <a:spcPct val="127000"/>
              </a:lnSpc>
              <a:spcBef>
                <a:spcPts val="0"/>
              </a:spcBef>
              <a:spcAft>
                <a:spcPts val="0"/>
              </a:spcAft>
              <a:buClr>
                <a:srgbClr val="00D9FF"/>
              </a:buClr>
              <a:buSzPts val="1808"/>
              <a:buFont typeface="Calibri"/>
              <a:buNone/>
            </a:pPr>
            <a:r>
              <a:rPr lang="en-US" sz="1810" b="1" i="0" u="none" strike="noStrike" cap="none">
                <a:solidFill>
                  <a:srgbClr val="00D9FF"/>
                </a:solidFill>
                <a:latin typeface="Calibri"/>
                <a:ea typeface="Calibri"/>
                <a:cs typeface="Calibri"/>
                <a:sym typeface="Calibri"/>
              </a:rPr>
              <a:t>Security Ecosystem Integration</a:t>
            </a:r>
            <a:endParaRPr sz="1810" b="0" i="0" u="none" strike="noStrike" cap="none">
              <a:solidFill>
                <a:schemeClr val="dk1"/>
              </a:solidFill>
              <a:latin typeface="Calibri"/>
              <a:ea typeface="Calibri"/>
              <a:cs typeface="Calibri"/>
              <a:sym typeface="Calibri"/>
            </a:endParaRPr>
          </a:p>
        </p:txBody>
      </p:sp>
      <p:sp>
        <p:nvSpPr>
          <p:cNvPr id="233" name="Google Shape;233;p10"/>
          <p:cNvSpPr/>
          <p:nvPr/>
        </p:nvSpPr>
        <p:spPr>
          <a:xfrm>
            <a:off x="457200" y="1014413"/>
            <a:ext cx="7315200" cy="417909"/>
          </a:xfrm>
          <a:prstGeom prst="rect">
            <a:avLst/>
          </a:prstGeom>
          <a:noFill/>
          <a:ln>
            <a:noFill/>
          </a:ln>
        </p:spPr>
        <p:txBody>
          <a:bodyPr spcFirstLastPara="1" wrap="square" lIns="0" tIns="0" rIns="0" bIns="0" anchor="t" anchorCtr="0">
            <a:spAutoFit/>
          </a:bodyPr>
          <a:lstStyle/>
          <a:p>
            <a:pPr marL="0" marR="0" lvl="0" indent="0" algn="l" rtl="0">
              <a:lnSpc>
                <a:spcPct val="170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Falco integrates with response and analysis tools.</a:t>
            </a:r>
            <a:r>
              <a:rPr lang="en-US" sz="940" b="0" i="0" u="none" strike="noStrike" cap="none">
                <a:solidFill>
                  <a:srgbClr val="E0E6ED"/>
                </a:solidFill>
                <a:latin typeface="Calibri"/>
                <a:ea typeface="Calibri"/>
                <a:cs typeface="Calibri"/>
                <a:sym typeface="Calibri"/>
              </a:rPr>
              <a:t> Alerts can be sent to multiple destinations, enabling incident response automation and centralized security event analysis.</a:t>
            </a:r>
            <a:endParaRPr sz="885" b="0" i="0" u="none" strike="noStrike" cap="none">
              <a:solidFill>
                <a:schemeClr val="dk1"/>
              </a:solidFill>
              <a:latin typeface="Calibri"/>
              <a:ea typeface="Calibri"/>
              <a:cs typeface="Calibri"/>
              <a:sym typeface="Calibri"/>
            </a:endParaRPr>
          </a:p>
        </p:txBody>
      </p:sp>
      <p:pic>
        <p:nvPicPr>
          <p:cNvPr id="234" name="Google Shape;234;p10" descr="preencoded.png"/>
          <p:cNvPicPr preferRelativeResize="0"/>
          <p:nvPr/>
        </p:nvPicPr>
        <p:blipFill rotWithShape="1">
          <a:blip r:embed="rId2"/>
          <a:srcRect/>
          <a:stretch>
            <a:fillRect/>
          </a:stretch>
        </p:blipFill>
        <p:spPr>
          <a:xfrm>
            <a:off x="3071813" y="1689497"/>
            <a:ext cx="3000375" cy="2000250"/>
          </a:xfrm>
          <a:prstGeom prst="rect">
            <a:avLst/>
          </a:prstGeom>
          <a:noFill/>
          <a:ln>
            <a:noFill/>
          </a:ln>
        </p:spPr>
      </p:pic>
      <p:sp>
        <p:nvSpPr>
          <p:cNvPr id="235" name="Google Shape;235;p10"/>
          <p:cNvSpPr/>
          <p:nvPr/>
        </p:nvSpPr>
        <p:spPr>
          <a:xfrm>
            <a:off x="457200" y="3918347"/>
            <a:ext cx="1971675" cy="907256"/>
          </a:xfrm>
          <a:prstGeom prst="rect">
            <a:avLst/>
          </a:prstGeom>
          <a:solidFill>
            <a:srgbClr val="00D9FF">
              <a:alpha val="4705"/>
            </a:srgbClr>
          </a:solidFill>
          <a:ln w="9525" cap="flat" cmpd="sng">
            <a:solidFill>
              <a:srgbClr val="00D9FF">
                <a:alpha val="2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6" name="Google Shape;236;p10"/>
          <p:cNvSpPr/>
          <p:nvPr/>
        </p:nvSpPr>
        <p:spPr>
          <a:xfrm>
            <a:off x="585788" y="4046934"/>
            <a:ext cx="1714500" cy="221456"/>
          </a:xfrm>
          <a:prstGeom prst="rect">
            <a:avLst/>
          </a:prstGeom>
          <a:noFill/>
          <a:ln>
            <a:noFill/>
          </a:ln>
        </p:spPr>
        <p:txBody>
          <a:bodyPr spcFirstLastPara="1" wrap="square" lIns="0" tIns="0" rIns="0" bIns="68050" anchor="t" anchorCtr="0">
            <a:spAutoFit/>
          </a:bodyPr>
          <a:lstStyle/>
          <a:p>
            <a:pPr marL="0" marR="0" lvl="0" indent="0" algn="l" rtl="0">
              <a:lnSpc>
                <a:spcPct val="176000"/>
              </a:lnSpc>
              <a:spcBef>
                <a:spcPts val="0"/>
              </a:spcBef>
              <a:spcAft>
                <a:spcPts val="0"/>
              </a:spcAft>
              <a:buClr>
                <a:srgbClr val="00D9FF"/>
              </a:buClr>
              <a:buSzPts val="683"/>
              <a:buFont typeface="Calibri"/>
              <a:buNone/>
            </a:pPr>
            <a:r>
              <a:rPr lang="en-US" sz="685" b="1" i="0" u="none" strike="noStrike" cap="none">
                <a:solidFill>
                  <a:srgbClr val="00D9FF"/>
                </a:solidFill>
                <a:latin typeface="Calibri"/>
                <a:ea typeface="Calibri"/>
                <a:cs typeface="Calibri"/>
                <a:sym typeface="Calibri"/>
              </a:rPr>
              <a:t>💬 SLACK/TEAMS</a:t>
            </a:r>
            <a:endParaRPr sz="685" b="0" i="0" u="none" strike="noStrike" cap="none">
              <a:solidFill>
                <a:schemeClr val="dk1"/>
              </a:solidFill>
              <a:latin typeface="Calibri"/>
              <a:ea typeface="Calibri"/>
              <a:cs typeface="Calibri"/>
              <a:sym typeface="Calibri"/>
            </a:endParaRPr>
          </a:p>
        </p:txBody>
      </p:sp>
      <p:sp>
        <p:nvSpPr>
          <p:cNvPr id="237" name="Google Shape;237;p10"/>
          <p:cNvSpPr/>
          <p:nvPr/>
        </p:nvSpPr>
        <p:spPr>
          <a:xfrm>
            <a:off x="585788" y="4339828"/>
            <a:ext cx="1714500" cy="34290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Immediate notifications for security teams</a:t>
            </a:r>
            <a:endParaRPr sz="780" b="0" i="0" u="none" strike="noStrike" cap="none">
              <a:solidFill>
                <a:schemeClr val="dk1"/>
              </a:solidFill>
              <a:latin typeface="Calibri"/>
              <a:ea typeface="Calibri"/>
              <a:cs typeface="Calibri"/>
              <a:sym typeface="Calibri"/>
            </a:endParaRPr>
          </a:p>
        </p:txBody>
      </p:sp>
      <p:sp>
        <p:nvSpPr>
          <p:cNvPr id="238" name="Google Shape;238;p10"/>
          <p:cNvSpPr/>
          <p:nvPr/>
        </p:nvSpPr>
        <p:spPr>
          <a:xfrm>
            <a:off x="2543175" y="3918347"/>
            <a:ext cx="1971675" cy="907256"/>
          </a:xfrm>
          <a:prstGeom prst="rect">
            <a:avLst/>
          </a:prstGeom>
          <a:solidFill>
            <a:srgbClr val="00D9FF">
              <a:alpha val="4705"/>
            </a:srgbClr>
          </a:solidFill>
          <a:ln w="9525" cap="flat" cmpd="sng">
            <a:solidFill>
              <a:srgbClr val="00D9FF">
                <a:alpha val="2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10"/>
          <p:cNvSpPr/>
          <p:nvPr/>
        </p:nvSpPr>
        <p:spPr>
          <a:xfrm>
            <a:off x="2671763" y="4046934"/>
            <a:ext cx="1714500" cy="221456"/>
          </a:xfrm>
          <a:prstGeom prst="rect">
            <a:avLst/>
          </a:prstGeom>
          <a:noFill/>
          <a:ln>
            <a:noFill/>
          </a:ln>
        </p:spPr>
        <p:txBody>
          <a:bodyPr spcFirstLastPara="1" wrap="square" lIns="0" tIns="0" rIns="0" bIns="68050" anchor="t" anchorCtr="0">
            <a:spAutoFit/>
          </a:bodyPr>
          <a:lstStyle/>
          <a:p>
            <a:pPr marL="0" marR="0" lvl="0" indent="0" algn="l" rtl="0">
              <a:lnSpc>
                <a:spcPct val="176000"/>
              </a:lnSpc>
              <a:spcBef>
                <a:spcPts val="0"/>
              </a:spcBef>
              <a:spcAft>
                <a:spcPts val="0"/>
              </a:spcAft>
              <a:buClr>
                <a:srgbClr val="00D9FF"/>
              </a:buClr>
              <a:buSzPts val="683"/>
              <a:buFont typeface="Calibri"/>
              <a:buNone/>
            </a:pPr>
            <a:r>
              <a:rPr lang="en-US" sz="685" b="1" i="0" u="none" strike="noStrike" cap="none">
                <a:solidFill>
                  <a:srgbClr val="00D9FF"/>
                </a:solidFill>
                <a:latin typeface="Calibri"/>
                <a:ea typeface="Calibri"/>
                <a:cs typeface="Calibri"/>
                <a:sym typeface="Calibri"/>
              </a:rPr>
              <a:t>📊 SIEM</a:t>
            </a:r>
            <a:endParaRPr sz="685" b="0" i="0" u="none" strike="noStrike" cap="none">
              <a:solidFill>
                <a:schemeClr val="dk1"/>
              </a:solidFill>
              <a:latin typeface="Calibri"/>
              <a:ea typeface="Calibri"/>
              <a:cs typeface="Calibri"/>
              <a:sym typeface="Calibri"/>
            </a:endParaRPr>
          </a:p>
        </p:txBody>
      </p:sp>
      <p:sp>
        <p:nvSpPr>
          <p:cNvPr id="240" name="Google Shape;240;p10"/>
          <p:cNvSpPr/>
          <p:nvPr/>
        </p:nvSpPr>
        <p:spPr>
          <a:xfrm>
            <a:off x="2671763" y="4339828"/>
            <a:ext cx="1714500" cy="34290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Centralized analysis and event correlation</a:t>
            </a:r>
            <a:endParaRPr sz="780" b="0" i="0" u="none" strike="noStrike" cap="none">
              <a:solidFill>
                <a:schemeClr val="dk1"/>
              </a:solidFill>
              <a:latin typeface="Calibri"/>
              <a:ea typeface="Calibri"/>
              <a:cs typeface="Calibri"/>
              <a:sym typeface="Calibri"/>
            </a:endParaRPr>
          </a:p>
        </p:txBody>
      </p:sp>
      <p:sp>
        <p:nvSpPr>
          <p:cNvPr id="241" name="Google Shape;241;p10"/>
          <p:cNvSpPr/>
          <p:nvPr/>
        </p:nvSpPr>
        <p:spPr>
          <a:xfrm>
            <a:off x="4629150" y="3918347"/>
            <a:ext cx="1971675" cy="907256"/>
          </a:xfrm>
          <a:prstGeom prst="rect">
            <a:avLst/>
          </a:prstGeom>
          <a:solidFill>
            <a:srgbClr val="00D9FF">
              <a:alpha val="4705"/>
            </a:srgbClr>
          </a:solidFill>
          <a:ln w="9525" cap="flat" cmpd="sng">
            <a:solidFill>
              <a:srgbClr val="FF3B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2" name="Google Shape;242;p10"/>
          <p:cNvSpPr/>
          <p:nvPr/>
        </p:nvSpPr>
        <p:spPr>
          <a:xfrm>
            <a:off x="4757738" y="4046934"/>
            <a:ext cx="1714500" cy="221456"/>
          </a:xfrm>
          <a:prstGeom prst="rect">
            <a:avLst/>
          </a:prstGeom>
          <a:noFill/>
          <a:ln>
            <a:noFill/>
          </a:ln>
        </p:spPr>
        <p:txBody>
          <a:bodyPr spcFirstLastPara="1" wrap="square" lIns="0" tIns="0" rIns="0" bIns="68050" anchor="t" anchorCtr="0">
            <a:spAutoFit/>
          </a:bodyPr>
          <a:lstStyle/>
          <a:p>
            <a:pPr marL="0" marR="0" lvl="0" indent="0" algn="l" rtl="0">
              <a:lnSpc>
                <a:spcPct val="176000"/>
              </a:lnSpc>
              <a:spcBef>
                <a:spcPts val="0"/>
              </a:spcBef>
              <a:spcAft>
                <a:spcPts val="0"/>
              </a:spcAft>
              <a:buClr>
                <a:srgbClr val="FF3B57"/>
              </a:buClr>
              <a:buSzPts val="683"/>
              <a:buFont typeface="Calibri"/>
              <a:buNone/>
            </a:pPr>
            <a:r>
              <a:rPr lang="en-US" sz="685" b="1" i="0" u="none" strike="noStrike" cap="none">
                <a:solidFill>
                  <a:srgbClr val="FF3B57"/>
                </a:solidFill>
                <a:latin typeface="Calibri"/>
                <a:ea typeface="Calibri"/>
                <a:cs typeface="Calibri"/>
                <a:sym typeface="Calibri"/>
              </a:rPr>
              <a:t>⚡ LAMBDA</a:t>
            </a:r>
            <a:endParaRPr sz="685" b="0" i="0" u="none" strike="noStrike" cap="none">
              <a:solidFill>
                <a:schemeClr val="dk1"/>
              </a:solidFill>
              <a:latin typeface="Calibri"/>
              <a:ea typeface="Calibri"/>
              <a:cs typeface="Calibri"/>
              <a:sym typeface="Calibri"/>
            </a:endParaRPr>
          </a:p>
        </p:txBody>
      </p:sp>
      <p:sp>
        <p:nvSpPr>
          <p:cNvPr id="243" name="Google Shape;243;p10"/>
          <p:cNvSpPr/>
          <p:nvPr/>
        </p:nvSpPr>
        <p:spPr>
          <a:xfrm>
            <a:off x="4757738" y="4339828"/>
            <a:ext cx="1714500" cy="34290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Automated response (isolate pod, block IP)</a:t>
            </a:r>
            <a:endParaRPr sz="780" b="0" i="0" u="none" strike="noStrike" cap="none">
              <a:solidFill>
                <a:schemeClr val="dk1"/>
              </a:solidFill>
              <a:latin typeface="Calibri"/>
              <a:ea typeface="Calibri"/>
              <a:cs typeface="Calibri"/>
              <a:sym typeface="Calibri"/>
            </a:endParaRPr>
          </a:p>
        </p:txBody>
      </p:sp>
      <p:sp>
        <p:nvSpPr>
          <p:cNvPr id="244" name="Google Shape;244;p10"/>
          <p:cNvSpPr/>
          <p:nvPr/>
        </p:nvSpPr>
        <p:spPr>
          <a:xfrm>
            <a:off x="6715125" y="3918347"/>
            <a:ext cx="1971675" cy="892969"/>
          </a:xfrm>
          <a:prstGeom prst="rect">
            <a:avLst/>
          </a:prstGeom>
          <a:solidFill>
            <a:srgbClr val="00D9FF">
              <a:alpha val="4705"/>
            </a:srgbClr>
          </a:solidFill>
          <a:ln w="9525" cap="flat" cmpd="sng">
            <a:solidFill>
              <a:srgbClr val="00D9FF">
                <a:alpha val="2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5" name="Google Shape;245;p10"/>
          <p:cNvSpPr/>
          <p:nvPr/>
        </p:nvSpPr>
        <p:spPr>
          <a:xfrm>
            <a:off x="6843713" y="4046934"/>
            <a:ext cx="1714500" cy="221456"/>
          </a:xfrm>
          <a:prstGeom prst="rect">
            <a:avLst/>
          </a:prstGeom>
          <a:noFill/>
          <a:ln>
            <a:noFill/>
          </a:ln>
        </p:spPr>
        <p:txBody>
          <a:bodyPr spcFirstLastPara="1" wrap="square" lIns="0" tIns="0" rIns="0" bIns="68050" anchor="t" anchorCtr="0">
            <a:spAutoFit/>
          </a:bodyPr>
          <a:lstStyle/>
          <a:p>
            <a:pPr marL="0" marR="0" lvl="0" indent="0" algn="l" rtl="0">
              <a:lnSpc>
                <a:spcPct val="176000"/>
              </a:lnSpc>
              <a:spcBef>
                <a:spcPts val="0"/>
              </a:spcBef>
              <a:spcAft>
                <a:spcPts val="0"/>
              </a:spcAft>
              <a:buClr>
                <a:srgbClr val="00D9FF"/>
              </a:buClr>
              <a:buSzPts val="683"/>
              <a:buFont typeface="Calibri"/>
              <a:buNone/>
            </a:pPr>
            <a:r>
              <a:rPr lang="en-US" sz="685" b="1" i="0" u="none" strike="noStrike" cap="none">
                <a:solidFill>
                  <a:srgbClr val="00D9FF"/>
                </a:solidFill>
                <a:latin typeface="Calibri"/>
                <a:ea typeface="Calibri"/>
                <a:cs typeface="Calibri"/>
                <a:sym typeface="Calibri"/>
              </a:rPr>
              <a:t>📈 METRICS</a:t>
            </a:r>
            <a:endParaRPr sz="685" b="0" i="0" u="none" strike="noStrike" cap="none">
              <a:solidFill>
                <a:schemeClr val="dk1"/>
              </a:solidFill>
              <a:latin typeface="Calibri"/>
              <a:ea typeface="Calibri"/>
              <a:cs typeface="Calibri"/>
              <a:sym typeface="Calibri"/>
            </a:endParaRPr>
          </a:p>
        </p:txBody>
      </p:sp>
      <p:sp>
        <p:nvSpPr>
          <p:cNvPr id="246" name="Google Shape;246;p10"/>
          <p:cNvSpPr/>
          <p:nvPr/>
        </p:nvSpPr>
        <p:spPr>
          <a:xfrm>
            <a:off x="6843713" y="4339828"/>
            <a:ext cx="1714500" cy="17145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Security metrics and dashboards</a:t>
            </a:r>
            <a:endParaRPr sz="780" b="0" i="0" u="none" strike="noStrike" cap="none">
              <a:solidFill>
                <a:schemeClr val="dk1"/>
              </a:solidFill>
              <a:latin typeface="Calibri"/>
              <a:ea typeface="Calibri"/>
              <a:cs typeface="Calibri"/>
              <a:sym typeface="Calibri"/>
            </a:endParaRPr>
          </a:p>
        </p:txBody>
      </p:sp>
      <p:sp>
        <p:nvSpPr>
          <p:cNvPr id="247" name="Google Shape;247;p10"/>
          <p:cNvSpPr/>
          <p:nvPr/>
        </p:nvSpPr>
        <p:spPr>
          <a:xfrm>
            <a:off x="457200" y="4954191"/>
            <a:ext cx="8229600" cy="514350"/>
          </a:xfrm>
          <a:prstGeom prst="rect">
            <a:avLst/>
          </a:prstGeom>
          <a:solidFill>
            <a:srgbClr val="00FF88">
              <a:alpha val="9803"/>
            </a:srgbClr>
          </a:solidFill>
          <a:ln w="18275" cap="flat" cmpd="sng">
            <a:solidFill>
              <a:srgbClr val="00FF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10"/>
          <p:cNvSpPr/>
          <p:nvPr/>
        </p:nvSpPr>
        <p:spPr>
          <a:xfrm>
            <a:off x="600075" y="5097066"/>
            <a:ext cx="7943850" cy="200025"/>
          </a:xfrm>
          <a:prstGeom prst="rect">
            <a:avLst/>
          </a:prstGeom>
          <a:noFill/>
          <a:ln>
            <a:noFill/>
          </a:ln>
        </p:spPr>
        <p:txBody>
          <a:bodyPr spcFirstLastPara="1" wrap="square" lIns="0" tIns="0" rIns="0" bIns="0" anchor="t" anchorCtr="0">
            <a:spAutoFit/>
          </a:bodyPr>
          <a:lstStyle/>
          <a:p>
            <a:pPr marL="0" marR="0" lvl="0" indent="0" algn="ctr" rtl="0">
              <a:lnSpc>
                <a:spcPct val="181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REAL-TIME DETECTION + AUTOMATED RESPONSE = REDUCED CONTAINMENT TIME</a:t>
            </a:r>
            <a:endParaRPr sz="885" b="0" i="0" u="none" strike="noStrike" cap="none">
              <a:solidFill>
                <a:schemeClr val="dk1"/>
              </a:solidFill>
              <a:latin typeface="Calibri"/>
              <a:ea typeface="Calibri"/>
              <a:cs typeface="Calibri"/>
              <a:sym typeface="Calibri"/>
            </a:endParaRPr>
          </a:p>
        </p:txBody>
      </p:sp>
      <p:sp>
        <p:nvSpPr>
          <p:cNvPr id="249" name="Google Shape;249;p10"/>
          <p:cNvSpPr/>
          <p:nvPr/>
        </p:nvSpPr>
        <p:spPr>
          <a:xfrm>
            <a:off x="457200" y="5472113"/>
            <a:ext cx="1238324"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 falco --integrations --list-all</a:t>
            </a:r>
            <a:endParaRPr sz="675" b="0" i="0" u="none" strike="noStrike" cap="none">
              <a:solidFill>
                <a:schemeClr val="dk1"/>
              </a:solidFill>
              <a:latin typeface="Calibri"/>
              <a:ea typeface="Calibri"/>
              <a:cs typeface="Calibri"/>
              <a:sym typeface="Calibri"/>
            </a:endParaRPr>
          </a:p>
        </p:txBody>
      </p:sp>
      <p:sp>
        <p:nvSpPr>
          <p:cNvPr id="250" name="Google Shape;250;p10"/>
          <p:cNvSpPr/>
          <p:nvPr/>
        </p:nvSpPr>
        <p:spPr>
          <a:xfrm>
            <a:off x="8165055" y="5472113"/>
            <a:ext cx="52174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SLIDE 10/12</a:t>
            </a:r>
            <a:endParaRPr sz="675"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55" name="Shape 255"/>
        <p:cNvGrpSpPr/>
        <p:nvPr/>
      </p:nvGrpSpPr>
      <p:grpSpPr>
        <a:xfrm>
          <a:off x="0" y="0"/>
          <a:ext cx="0" cy="0"/>
          <a:chOff x="0" y="0"/>
          <a:chExt cx="0" cy="0"/>
        </a:xfrm>
      </p:grpSpPr>
      <p:pic>
        <p:nvPicPr>
          <p:cNvPr id="256" name="Google Shape;256;p11" descr="preencoded.png"/>
          <p:cNvPicPr preferRelativeResize="0"/>
          <p:nvPr/>
        </p:nvPicPr>
        <p:blipFill rotWithShape="1">
          <a:blip r:embed="rId1"/>
          <a:srcRect/>
          <a:stretch>
            <a:fillRect/>
          </a:stretch>
        </p:blipFill>
        <p:spPr>
          <a:xfrm>
            <a:off x="0" y="0"/>
            <a:ext cx="9144002" cy="5793582"/>
          </a:xfrm>
          <a:prstGeom prst="rect">
            <a:avLst/>
          </a:prstGeom>
          <a:noFill/>
          <a:ln>
            <a:noFill/>
          </a:ln>
        </p:spPr>
      </p:pic>
      <p:sp>
        <p:nvSpPr>
          <p:cNvPr id="257" name="Google Shape;257;p11"/>
          <p:cNvSpPr/>
          <p:nvPr/>
        </p:nvSpPr>
        <p:spPr>
          <a:xfrm>
            <a:off x="457200" y="342900"/>
            <a:ext cx="886523" cy="214313"/>
          </a:xfrm>
          <a:prstGeom prst="rect">
            <a:avLst/>
          </a:prstGeom>
          <a:solidFill>
            <a:srgbClr val="00D9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11"/>
          <p:cNvSpPr/>
          <p:nvPr/>
        </p:nvSpPr>
        <p:spPr>
          <a:xfrm>
            <a:off x="457200" y="342900"/>
            <a:ext cx="886523" cy="214313"/>
          </a:xfrm>
          <a:prstGeom prst="rect">
            <a:avLst/>
          </a:prstGeom>
          <a:noFill/>
          <a:ln>
            <a:noFill/>
          </a:ln>
        </p:spPr>
        <p:txBody>
          <a:bodyPr spcFirstLastPara="1" wrap="square" lIns="119125" tIns="51050" rIns="119125" bIns="51050" anchor="t" anchorCtr="0">
            <a:spAutoFit/>
          </a:bodyPr>
          <a:lstStyle/>
          <a:p>
            <a:pPr marL="0" marR="0" lvl="0" indent="0" algn="l" rtl="0">
              <a:lnSpc>
                <a:spcPct val="171000"/>
              </a:lnSpc>
              <a:spcBef>
                <a:spcPts val="0"/>
              </a:spcBef>
              <a:spcAft>
                <a:spcPts val="0"/>
              </a:spcAft>
              <a:buClr>
                <a:srgbClr val="00D9FF"/>
              </a:buClr>
              <a:buSzPts val="584"/>
              <a:buFont typeface="Calibri"/>
              <a:buNone/>
            </a:pPr>
            <a:r>
              <a:rPr lang="en-US" sz="585" b="1" i="0" u="none" strike="noStrike" cap="none">
                <a:solidFill>
                  <a:srgbClr val="00D9FF"/>
                </a:solidFill>
                <a:latin typeface="Calibri"/>
                <a:ea typeface="Calibri"/>
                <a:cs typeface="Calibri"/>
                <a:sym typeface="Calibri"/>
              </a:rPr>
              <a:t>→ NEXT STEPS</a:t>
            </a:r>
            <a:endParaRPr sz="585" b="0" i="0" u="none" strike="noStrike" cap="none">
              <a:solidFill>
                <a:schemeClr val="dk1"/>
              </a:solidFill>
              <a:latin typeface="Calibri"/>
              <a:ea typeface="Calibri"/>
              <a:cs typeface="Calibri"/>
              <a:sym typeface="Calibri"/>
            </a:endParaRPr>
          </a:p>
        </p:txBody>
      </p:sp>
      <p:sp>
        <p:nvSpPr>
          <p:cNvPr id="259" name="Google Shape;259;p11"/>
          <p:cNvSpPr/>
          <p:nvPr/>
        </p:nvSpPr>
        <p:spPr>
          <a:xfrm>
            <a:off x="457200" y="642938"/>
            <a:ext cx="8229600" cy="285750"/>
          </a:xfrm>
          <a:prstGeom prst="rect">
            <a:avLst/>
          </a:prstGeom>
          <a:noFill/>
          <a:ln>
            <a:noFill/>
          </a:ln>
        </p:spPr>
        <p:txBody>
          <a:bodyPr spcFirstLastPara="1" wrap="square" lIns="0" tIns="0" rIns="0" bIns="0" anchor="t" anchorCtr="0">
            <a:spAutoFit/>
          </a:bodyPr>
          <a:lstStyle/>
          <a:p>
            <a:pPr marL="0" marR="0" lvl="0" indent="0" algn="l" rtl="0">
              <a:lnSpc>
                <a:spcPct val="127000"/>
              </a:lnSpc>
              <a:spcBef>
                <a:spcPts val="0"/>
              </a:spcBef>
              <a:spcAft>
                <a:spcPts val="0"/>
              </a:spcAft>
              <a:buClr>
                <a:srgbClr val="00D9FF"/>
              </a:buClr>
              <a:buSzPts val="1808"/>
              <a:buFont typeface="Calibri"/>
              <a:buNone/>
            </a:pPr>
            <a:r>
              <a:rPr lang="en-US" sz="1810" b="1" i="0" u="none" strike="noStrike" cap="none">
                <a:solidFill>
                  <a:srgbClr val="00D9FF"/>
                </a:solidFill>
                <a:latin typeface="Calibri"/>
                <a:ea typeface="Calibri"/>
                <a:cs typeface="Calibri"/>
                <a:sym typeface="Calibri"/>
              </a:rPr>
              <a:t>Next Steps</a:t>
            </a:r>
            <a:endParaRPr sz="1810" b="0" i="0" u="none" strike="noStrike" cap="none">
              <a:solidFill>
                <a:schemeClr val="dk1"/>
              </a:solidFill>
              <a:latin typeface="Calibri"/>
              <a:ea typeface="Calibri"/>
              <a:cs typeface="Calibri"/>
              <a:sym typeface="Calibri"/>
            </a:endParaRPr>
          </a:p>
        </p:txBody>
      </p:sp>
      <p:sp>
        <p:nvSpPr>
          <p:cNvPr id="260" name="Google Shape;260;p11"/>
          <p:cNvSpPr/>
          <p:nvPr/>
        </p:nvSpPr>
        <p:spPr>
          <a:xfrm>
            <a:off x="457200" y="1026914"/>
            <a:ext cx="2566755" cy="175022"/>
          </a:xfrm>
          <a:prstGeom prst="rect">
            <a:avLst/>
          </a:prstGeom>
          <a:noFill/>
          <a:ln>
            <a:noFill/>
          </a:ln>
        </p:spPr>
        <p:txBody>
          <a:bodyPr spcFirstLastPara="1" wrap="square" lIns="0" tIns="0" rIns="0" bIns="0" anchor="t" anchorCtr="0">
            <a:spAutoFit/>
          </a:bodyPr>
          <a:lstStyle/>
          <a:p>
            <a:pPr marL="0" marR="0" lvl="0" indent="0" algn="l" rtl="0">
              <a:lnSpc>
                <a:spcPct val="181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Implementation and deepening in Falco</a:t>
            </a:r>
            <a:endParaRPr sz="885" b="0" i="0" u="none" strike="noStrike" cap="none">
              <a:solidFill>
                <a:schemeClr val="dk1"/>
              </a:solidFill>
              <a:latin typeface="Calibri"/>
              <a:ea typeface="Calibri"/>
              <a:cs typeface="Calibri"/>
              <a:sym typeface="Calibri"/>
            </a:endParaRPr>
          </a:p>
        </p:txBody>
      </p:sp>
      <p:pic>
        <p:nvPicPr>
          <p:cNvPr id="261" name="Google Shape;261;p11" descr="preencoded.png"/>
          <p:cNvPicPr preferRelativeResize="0"/>
          <p:nvPr/>
        </p:nvPicPr>
        <p:blipFill rotWithShape="1">
          <a:blip r:embed="rId2"/>
          <a:srcRect/>
          <a:stretch>
            <a:fillRect/>
          </a:stretch>
        </p:blipFill>
        <p:spPr>
          <a:xfrm>
            <a:off x="3071801" y="1250163"/>
            <a:ext cx="3000375" cy="2000250"/>
          </a:xfrm>
          <a:prstGeom prst="rect">
            <a:avLst/>
          </a:prstGeom>
          <a:noFill/>
          <a:ln>
            <a:noFill/>
          </a:ln>
        </p:spPr>
      </p:pic>
      <p:sp>
        <p:nvSpPr>
          <p:cNvPr id="262" name="Google Shape;262;p11"/>
          <p:cNvSpPr/>
          <p:nvPr/>
        </p:nvSpPr>
        <p:spPr>
          <a:xfrm>
            <a:off x="457200" y="3786188"/>
            <a:ext cx="4705331" cy="142875"/>
          </a:xfrm>
          <a:prstGeom prst="rect">
            <a:avLst/>
          </a:prstGeom>
          <a:noFill/>
          <a:ln>
            <a:noFill/>
          </a:ln>
        </p:spPr>
        <p:txBody>
          <a:bodyPr spcFirstLastPara="1" wrap="square" lIns="0" tIns="0" rIns="0" bIns="0" anchor="t" anchorCtr="0">
            <a:spAutoFit/>
          </a:bodyPr>
          <a:lstStyle/>
          <a:p>
            <a:pPr marL="0" marR="0" lvl="0" indent="0" algn="l" rtl="0">
              <a:lnSpc>
                <a:spcPct val="161000"/>
              </a:lnSpc>
              <a:spcBef>
                <a:spcPts val="0"/>
              </a:spcBef>
              <a:spcAft>
                <a:spcPts val="0"/>
              </a:spcAft>
              <a:buClr>
                <a:srgbClr val="00D9FF"/>
              </a:buClr>
              <a:buSzPts val="683"/>
              <a:buFont typeface="Calibri"/>
              <a:buNone/>
            </a:pPr>
            <a:r>
              <a:rPr lang="en-US" sz="685" b="1" i="0" u="none" strike="noStrike" cap="none">
                <a:solidFill>
                  <a:srgbClr val="00D9FF"/>
                </a:solidFill>
                <a:latin typeface="Calibri"/>
                <a:ea typeface="Calibri"/>
                <a:cs typeface="Calibri"/>
                <a:sym typeface="Calibri"/>
              </a:rPr>
              <a:t>RECOMMENDED RESOURCES:</a:t>
            </a:r>
            <a:endParaRPr sz="685" b="0" i="0" u="none" strike="noStrike" cap="none">
              <a:solidFill>
                <a:schemeClr val="dk1"/>
              </a:solidFill>
              <a:latin typeface="Calibri"/>
              <a:ea typeface="Calibri"/>
              <a:cs typeface="Calibri"/>
              <a:sym typeface="Calibri"/>
            </a:endParaRPr>
          </a:p>
        </p:txBody>
      </p:sp>
      <p:sp>
        <p:nvSpPr>
          <p:cNvPr id="263" name="Google Shape;263;p11"/>
          <p:cNvSpPr/>
          <p:nvPr/>
        </p:nvSpPr>
        <p:spPr>
          <a:xfrm>
            <a:off x="457200" y="4043363"/>
            <a:ext cx="4705331" cy="310753"/>
          </a:xfrm>
          <a:prstGeom prst="rect">
            <a:avLst/>
          </a:prstGeom>
          <a:noFill/>
          <a:ln>
            <a:noFill/>
          </a:ln>
        </p:spPr>
        <p:txBody>
          <a:bodyPr spcFirstLastPara="1" wrap="square" lIns="0" tIns="85075" rIns="0" bIns="85075" anchor="t" anchorCtr="0">
            <a:spAutoFit/>
          </a:bodyPr>
          <a:lstStyle/>
          <a:p>
            <a:pPr marL="0" marR="0" lvl="0" indent="0" algn="l" rtl="0">
              <a:lnSpc>
                <a:spcPct val="167000"/>
              </a:lnSpc>
              <a:spcBef>
                <a:spcPts val="0"/>
              </a:spcBef>
              <a:spcAft>
                <a:spcPts val="0"/>
              </a:spcAft>
              <a:buClr>
                <a:srgbClr val="00FF88"/>
              </a:buClr>
              <a:buSzPts val="734"/>
              <a:buFont typeface="Calibri"/>
              <a:buNone/>
            </a:pPr>
            <a:r>
              <a:rPr lang="en-US" sz="735" b="1" i="0" u="none" strike="noStrike" cap="none">
                <a:solidFill>
                  <a:srgbClr val="00FF88"/>
                </a:solidFill>
                <a:latin typeface="Calibri"/>
                <a:ea typeface="Calibri"/>
                <a:cs typeface="Calibri"/>
                <a:sym typeface="Calibri"/>
              </a:rPr>
              <a:t>📘</a:t>
            </a:r>
            <a:r>
              <a:rPr lang="en-US" sz="780" b="0" i="0" u="none" strike="noStrike" cap="none">
                <a:solidFill>
                  <a:srgbClr val="E0E6ED"/>
                </a:solidFill>
                <a:latin typeface="Calibri"/>
                <a:ea typeface="Calibri"/>
                <a:cs typeface="Calibri"/>
                <a:sym typeface="Calibri"/>
              </a:rPr>
              <a:t>Official documentation:</a:t>
            </a:r>
            <a:r>
              <a:rPr lang="en-US" sz="780" b="0" i="0" u="none" strike="noStrike" cap="none">
                <a:solidFill>
                  <a:srgbClr val="00D9FF"/>
                </a:solidFill>
                <a:latin typeface="Calibri"/>
                <a:ea typeface="Calibri"/>
                <a:cs typeface="Calibri"/>
                <a:sym typeface="Calibri"/>
              </a:rPr>
              <a:t>falco.org</a:t>
            </a:r>
            <a:endParaRPr sz="735" b="0" i="0" u="none" strike="noStrike" cap="none">
              <a:solidFill>
                <a:schemeClr val="dk1"/>
              </a:solidFill>
              <a:latin typeface="Calibri"/>
              <a:ea typeface="Calibri"/>
              <a:cs typeface="Calibri"/>
              <a:sym typeface="Calibri"/>
            </a:endParaRPr>
          </a:p>
        </p:txBody>
      </p:sp>
      <p:sp>
        <p:nvSpPr>
          <p:cNvPr id="264" name="Google Shape;264;p11"/>
          <p:cNvSpPr/>
          <p:nvPr/>
        </p:nvSpPr>
        <p:spPr>
          <a:xfrm>
            <a:off x="457200" y="4411266"/>
            <a:ext cx="4705331" cy="310753"/>
          </a:xfrm>
          <a:prstGeom prst="rect">
            <a:avLst/>
          </a:prstGeom>
          <a:noFill/>
          <a:ln>
            <a:noFill/>
          </a:ln>
        </p:spPr>
        <p:txBody>
          <a:bodyPr spcFirstLastPara="1" wrap="square" lIns="0" tIns="85075" rIns="0" bIns="85075" anchor="t" anchorCtr="0">
            <a:spAutoFit/>
          </a:bodyPr>
          <a:lstStyle/>
          <a:p>
            <a:pPr marL="0" marR="0" lvl="0" indent="0" algn="l" rtl="0">
              <a:lnSpc>
                <a:spcPct val="167000"/>
              </a:lnSpc>
              <a:spcBef>
                <a:spcPts val="0"/>
              </a:spcBef>
              <a:spcAft>
                <a:spcPts val="0"/>
              </a:spcAft>
              <a:buClr>
                <a:srgbClr val="00FF88"/>
              </a:buClr>
              <a:buSzPts val="734"/>
              <a:buFont typeface="Calibri"/>
              <a:buNone/>
            </a:pPr>
            <a:r>
              <a:rPr lang="en-US" sz="735" b="1" i="0" u="none" strike="noStrike" cap="none">
                <a:solidFill>
                  <a:srgbClr val="00FF88"/>
                </a:solidFill>
                <a:latin typeface="Calibri"/>
                <a:ea typeface="Calibri"/>
                <a:cs typeface="Calibri"/>
                <a:sym typeface="Calibri"/>
              </a:rPr>
              <a:t>💻</a:t>
            </a:r>
            <a:r>
              <a:rPr lang="en-US" sz="780" b="0" i="0" u="none" strike="noStrike" cap="none">
                <a:solidFill>
                  <a:srgbClr val="E0E6ED"/>
                </a:solidFill>
                <a:latin typeface="Calibri"/>
                <a:ea typeface="Calibri"/>
                <a:cs typeface="Calibri"/>
                <a:sym typeface="Calibri"/>
              </a:rPr>
              <a:t>GitHub repository:</a:t>
            </a:r>
            <a:r>
              <a:rPr lang="en-US" sz="780" b="0" i="0" u="none" strike="noStrike" cap="none">
                <a:solidFill>
                  <a:srgbClr val="00D9FF"/>
                </a:solidFill>
                <a:latin typeface="Calibri"/>
                <a:ea typeface="Calibri"/>
                <a:cs typeface="Calibri"/>
                <a:sym typeface="Calibri"/>
              </a:rPr>
              <a:t>github.com/falcosecurity/falco</a:t>
            </a:r>
            <a:endParaRPr sz="735" b="0" i="0" u="none" strike="noStrike" cap="none">
              <a:solidFill>
                <a:schemeClr val="dk1"/>
              </a:solidFill>
              <a:latin typeface="Calibri"/>
              <a:ea typeface="Calibri"/>
              <a:cs typeface="Calibri"/>
              <a:sym typeface="Calibri"/>
            </a:endParaRPr>
          </a:p>
        </p:txBody>
      </p:sp>
      <p:sp>
        <p:nvSpPr>
          <p:cNvPr id="265" name="Google Shape;265;p11"/>
          <p:cNvSpPr/>
          <p:nvPr/>
        </p:nvSpPr>
        <p:spPr>
          <a:xfrm>
            <a:off x="457200" y="4779169"/>
            <a:ext cx="4705331" cy="310753"/>
          </a:xfrm>
          <a:prstGeom prst="rect">
            <a:avLst/>
          </a:prstGeom>
          <a:noFill/>
          <a:ln>
            <a:noFill/>
          </a:ln>
        </p:spPr>
        <p:txBody>
          <a:bodyPr spcFirstLastPara="1" wrap="square" lIns="0" tIns="85075" rIns="0" bIns="85075" anchor="t" anchorCtr="0">
            <a:spAutoFit/>
          </a:bodyPr>
          <a:lstStyle/>
          <a:p>
            <a:pPr marL="0" marR="0" lvl="0" indent="0" algn="l" rtl="0">
              <a:lnSpc>
                <a:spcPct val="167000"/>
              </a:lnSpc>
              <a:spcBef>
                <a:spcPts val="0"/>
              </a:spcBef>
              <a:spcAft>
                <a:spcPts val="0"/>
              </a:spcAft>
              <a:buClr>
                <a:srgbClr val="00FF88"/>
              </a:buClr>
              <a:buSzPts val="734"/>
              <a:buFont typeface="Calibri"/>
              <a:buNone/>
            </a:pPr>
            <a:r>
              <a:rPr lang="en-US" sz="735" b="1" i="0" u="none" strike="noStrike" cap="none">
                <a:solidFill>
                  <a:srgbClr val="00FF88"/>
                </a:solidFill>
                <a:latin typeface="Calibri"/>
                <a:ea typeface="Calibri"/>
                <a:cs typeface="Calibri"/>
                <a:sym typeface="Calibri"/>
              </a:rPr>
              <a:t>📋</a:t>
            </a:r>
            <a:r>
              <a:rPr lang="en-US" sz="780" b="0" i="0" u="none" strike="noStrike" cap="none">
                <a:solidFill>
                  <a:srgbClr val="E0E6ED"/>
                </a:solidFill>
                <a:latin typeface="Calibri"/>
                <a:ea typeface="Calibri"/>
                <a:cs typeface="Calibri"/>
                <a:sym typeface="Calibri"/>
              </a:rPr>
              <a:t>Community rules:</a:t>
            </a:r>
            <a:r>
              <a:rPr lang="en-US" sz="780" b="0" i="0" u="none" strike="noStrike" cap="none">
                <a:solidFill>
                  <a:srgbClr val="00D9FF"/>
                </a:solidFill>
                <a:latin typeface="Calibri"/>
                <a:ea typeface="Calibri"/>
                <a:cs typeface="Calibri"/>
                <a:sym typeface="Calibri"/>
              </a:rPr>
              <a:t>github.com/falcosecurity/rules</a:t>
            </a:r>
            <a:endParaRPr sz="735" b="0" i="0" u="none" strike="noStrike" cap="none">
              <a:solidFill>
                <a:schemeClr val="dk1"/>
              </a:solidFill>
              <a:latin typeface="Calibri"/>
              <a:ea typeface="Calibri"/>
              <a:cs typeface="Calibri"/>
              <a:sym typeface="Calibri"/>
            </a:endParaRPr>
          </a:p>
        </p:txBody>
      </p:sp>
      <p:sp>
        <p:nvSpPr>
          <p:cNvPr id="266" name="Google Shape;266;p11"/>
          <p:cNvSpPr/>
          <p:nvPr/>
        </p:nvSpPr>
        <p:spPr>
          <a:xfrm>
            <a:off x="457200" y="5147072"/>
            <a:ext cx="4705331" cy="303609"/>
          </a:xfrm>
          <a:prstGeom prst="rect">
            <a:avLst/>
          </a:prstGeom>
          <a:noFill/>
          <a:ln>
            <a:noFill/>
          </a:ln>
        </p:spPr>
        <p:txBody>
          <a:bodyPr spcFirstLastPara="1" wrap="square" lIns="0" tIns="85075" rIns="0" bIns="85075" anchor="t" anchorCtr="0">
            <a:spAutoFit/>
          </a:bodyPr>
          <a:lstStyle/>
          <a:p>
            <a:pPr marL="0" marR="0" lvl="0" indent="0" algn="l" rtl="0">
              <a:lnSpc>
                <a:spcPct val="167000"/>
              </a:lnSpc>
              <a:spcBef>
                <a:spcPts val="0"/>
              </a:spcBef>
              <a:spcAft>
                <a:spcPts val="0"/>
              </a:spcAft>
              <a:buClr>
                <a:srgbClr val="00FF88"/>
              </a:buClr>
              <a:buSzPts val="734"/>
              <a:buFont typeface="Calibri"/>
              <a:buNone/>
            </a:pPr>
            <a:r>
              <a:rPr lang="en-US" sz="735" b="1" i="0" u="none" strike="noStrike" cap="none">
                <a:solidFill>
                  <a:srgbClr val="00FF88"/>
                </a:solidFill>
                <a:latin typeface="Calibri"/>
                <a:ea typeface="Calibri"/>
                <a:cs typeface="Calibri"/>
                <a:sym typeface="Calibri"/>
              </a:rPr>
              <a:t>🎓</a:t>
            </a:r>
            <a:r>
              <a:rPr lang="en-US" sz="780" b="0" i="0" u="none" strike="noStrike" cap="none">
                <a:solidFill>
                  <a:srgbClr val="E0E6ED"/>
                </a:solidFill>
                <a:latin typeface="Calibri"/>
                <a:ea typeface="Calibri"/>
                <a:cs typeface="Calibri"/>
                <a:sym typeface="Calibri"/>
              </a:rPr>
              <a:t>CKS tutorials:</a:t>
            </a:r>
            <a:r>
              <a:rPr lang="en-US" sz="780" b="0" i="0" u="none" strike="noStrike" cap="none">
                <a:solidFill>
                  <a:srgbClr val="00D9FF"/>
                </a:solidFill>
                <a:latin typeface="Calibri"/>
                <a:ea typeface="Calibri"/>
                <a:cs typeface="Calibri"/>
                <a:sym typeface="Calibri"/>
              </a:rPr>
              <a:t>kubernetes.io/docs/tasks/administer-cluster</a:t>
            </a:r>
            <a:endParaRPr sz="735" b="0" i="0" u="none" strike="noStrike" cap="none">
              <a:solidFill>
                <a:schemeClr val="dk1"/>
              </a:solidFill>
              <a:latin typeface="Calibri"/>
              <a:ea typeface="Calibri"/>
              <a:cs typeface="Calibri"/>
              <a:sym typeface="Calibri"/>
            </a:endParaRPr>
          </a:p>
        </p:txBody>
      </p:sp>
      <p:sp>
        <p:nvSpPr>
          <p:cNvPr id="267" name="Google Shape;267;p11"/>
          <p:cNvSpPr/>
          <p:nvPr/>
        </p:nvSpPr>
        <p:spPr>
          <a:xfrm>
            <a:off x="5391131" y="3786188"/>
            <a:ext cx="3295500" cy="1394400"/>
          </a:xfrm>
          <a:prstGeom prst="rect">
            <a:avLst/>
          </a:prstGeom>
          <a:solidFill>
            <a:srgbClr val="00FF88">
              <a:alpha val="9803"/>
            </a:srgbClr>
          </a:solidFill>
          <a:ln w="18275" cap="flat" cmpd="sng">
            <a:solidFill>
              <a:srgbClr val="00FF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11"/>
          <p:cNvSpPr/>
          <p:nvPr/>
        </p:nvSpPr>
        <p:spPr>
          <a:xfrm>
            <a:off x="5562581" y="3957638"/>
            <a:ext cx="2952600" cy="150000"/>
          </a:xfrm>
          <a:prstGeom prst="rect">
            <a:avLst/>
          </a:prstGeom>
          <a:noFill/>
          <a:ln>
            <a:noFill/>
          </a:ln>
        </p:spPr>
        <p:txBody>
          <a:bodyPr spcFirstLastPara="1" wrap="square" lIns="0" tIns="0" rIns="0" bIns="0" anchor="t" anchorCtr="0">
            <a:spAutoFit/>
          </a:bodyPr>
          <a:lstStyle/>
          <a:p>
            <a:pPr marL="0" marR="0" lvl="0" indent="0" algn="l" rtl="0">
              <a:lnSpc>
                <a:spcPct val="176000"/>
              </a:lnSpc>
              <a:spcBef>
                <a:spcPts val="0"/>
              </a:spcBef>
              <a:spcAft>
                <a:spcPts val="0"/>
              </a:spcAft>
              <a:buClr>
                <a:srgbClr val="00FF88"/>
              </a:buClr>
              <a:buSzPts val="683"/>
              <a:buFont typeface="Calibri"/>
              <a:buNone/>
            </a:pPr>
            <a:r>
              <a:rPr lang="en-US" sz="685" b="1" i="0" u="none" strike="noStrike" cap="none">
                <a:solidFill>
                  <a:srgbClr val="00FF88"/>
                </a:solidFill>
                <a:latin typeface="Calibri"/>
                <a:ea typeface="Calibri"/>
                <a:cs typeface="Calibri"/>
                <a:sym typeface="Calibri"/>
              </a:rPr>
              <a:t>⚡ IMMEDIATE ACTION</a:t>
            </a:r>
            <a:endParaRPr sz="685" b="0" i="0" u="none" strike="noStrike" cap="none">
              <a:solidFill>
                <a:schemeClr val="dk1"/>
              </a:solidFill>
              <a:latin typeface="Calibri"/>
              <a:ea typeface="Calibri"/>
              <a:cs typeface="Calibri"/>
              <a:sym typeface="Calibri"/>
            </a:endParaRPr>
          </a:p>
        </p:txBody>
      </p:sp>
      <p:sp>
        <p:nvSpPr>
          <p:cNvPr id="269" name="Google Shape;269;p11"/>
          <p:cNvSpPr/>
          <p:nvPr/>
        </p:nvSpPr>
        <p:spPr>
          <a:xfrm>
            <a:off x="5562581" y="4193381"/>
            <a:ext cx="2952600" cy="365700"/>
          </a:xfrm>
          <a:prstGeom prst="rect">
            <a:avLst/>
          </a:prstGeom>
          <a:noFill/>
          <a:ln>
            <a:noFill/>
          </a:ln>
        </p:spPr>
        <p:txBody>
          <a:bodyPr spcFirstLastPara="1" wrap="square" lIns="0" tIns="0" rIns="0" bIns="0" anchor="t" anchorCtr="0">
            <a:spAutoFit/>
          </a:bodyPr>
          <a:lstStyle/>
          <a:p>
            <a:pPr marL="0" marR="0" lvl="0" indent="0" algn="l" rtl="0">
              <a:lnSpc>
                <a:spcPct val="168000"/>
              </a:lnSpc>
              <a:spcBef>
                <a:spcPts val="0"/>
              </a:spcBef>
              <a:spcAft>
                <a:spcPts val="0"/>
              </a:spcAft>
              <a:buClr>
                <a:srgbClr val="E0E6ED"/>
              </a:buClr>
              <a:buSzPts val="834"/>
              <a:buFont typeface="Calibri"/>
              <a:buNone/>
            </a:pPr>
            <a:r>
              <a:rPr lang="en-US" sz="835" b="0" i="0" u="none" strike="noStrike" cap="none">
                <a:solidFill>
                  <a:srgbClr val="E0E6ED"/>
                </a:solidFill>
                <a:latin typeface="Calibri"/>
                <a:ea typeface="Calibri"/>
                <a:cs typeface="Calibri"/>
                <a:sym typeface="Calibri"/>
              </a:rPr>
              <a:t>Install Falco in a test cluster and experiment with default rules before customizing for production.</a:t>
            </a:r>
            <a:endParaRPr sz="835" b="0" i="0" u="none" strike="noStrike" cap="none">
              <a:solidFill>
                <a:schemeClr val="dk1"/>
              </a:solidFill>
              <a:latin typeface="Calibri"/>
              <a:ea typeface="Calibri"/>
              <a:cs typeface="Calibri"/>
              <a:sym typeface="Calibri"/>
            </a:endParaRPr>
          </a:p>
        </p:txBody>
      </p:sp>
      <p:sp>
        <p:nvSpPr>
          <p:cNvPr id="270" name="Google Shape;270;p11"/>
          <p:cNvSpPr/>
          <p:nvPr/>
        </p:nvSpPr>
        <p:spPr>
          <a:xfrm>
            <a:off x="5562581" y="4659120"/>
            <a:ext cx="2952741" cy="321469"/>
          </a:xfrm>
          <a:prstGeom prst="rect">
            <a:avLst/>
          </a:prstGeom>
          <a:solidFill>
            <a:srgbClr val="0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11"/>
          <p:cNvSpPr/>
          <p:nvPr/>
        </p:nvSpPr>
        <p:spPr>
          <a:xfrm>
            <a:off x="5562581" y="4659120"/>
            <a:ext cx="21431" cy="321469"/>
          </a:xfrm>
          <a:prstGeom prst="rect">
            <a:avLst/>
          </a:prstGeom>
          <a:solidFill>
            <a:srgbClr val="00F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2" name="Google Shape;272;p11"/>
          <p:cNvSpPr/>
          <p:nvPr/>
        </p:nvSpPr>
        <p:spPr>
          <a:xfrm>
            <a:off x="5562581" y="4659120"/>
            <a:ext cx="2952600" cy="321600"/>
          </a:xfrm>
          <a:prstGeom prst="rect">
            <a:avLst/>
          </a:prstGeom>
          <a:noFill/>
          <a:ln>
            <a:noFill/>
          </a:ln>
        </p:spPr>
        <p:txBody>
          <a:bodyPr spcFirstLastPara="1" wrap="square" lIns="136000" tIns="102100" rIns="136000" bIns="102100" anchor="t" anchorCtr="0">
            <a:spAutoFit/>
          </a:bodyPr>
          <a:lstStyle/>
          <a:p>
            <a:pPr marL="0" marR="0" lvl="0" indent="0" algn="l" rtl="0">
              <a:lnSpc>
                <a:spcPct val="165000"/>
              </a:lnSpc>
              <a:spcBef>
                <a:spcPts val="0"/>
              </a:spcBef>
              <a:spcAft>
                <a:spcPts val="0"/>
              </a:spcAft>
              <a:buClr>
                <a:srgbClr val="00FF88"/>
              </a:buClr>
              <a:buSzPts val="727"/>
              <a:buFont typeface="Calibri"/>
              <a:buNone/>
            </a:pPr>
            <a:r>
              <a:rPr lang="en-US" sz="725" b="0" i="0" u="none" strike="noStrike" cap="none">
                <a:solidFill>
                  <a:srgbClr val="00FF88"/>
                </a:solidFill>
                <a:latin typeface="Calibri"/>
                <a:ea typeface="Calibri"/>
                <a:cs typeface="Calibri"/>
                <a:sym typeface="Calibri"/>
              </a:rPr>
              <a:t>$ helm install falco falcosecurity/falco</a:t>
            </a:r>
            <a:endParaRPr sz="725" b="0" i="0" u="none" strike="noStrike" cap="none">
              <a:solidFill>
                <a:schemeClr val="dk1"/>
              </a:solidFill>
              <a:latin typeface="Calibri"/>
              <a:ea typeface="Calibri"/>
              <a:cs typeface="Calibri"/>
              <a:sym typeface="Calibri"/>
            </a:endParaRPr>
          </a:p>
        </p:txBody>
      </p:sp>
      <p:sp>
        <p:nvSpPr>
          <p:cNvPr id="273" name="Google Shape;273;p11"/>
          <p:cNvSpPr/>
          <p:nvPr/>
        </p:nvSpPr>
        <p:spPr>
          <a:xfrm>
            <a:off x="457200" y="5482828"/>
            <a:ext cx="854404"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 falco --get-started</a:t>
            </a:r>
            <a:endParaRPr sz="675" b="0" i="0" u="none" strike="noStrike" cap="none">
              <a:solidFill>
                <a:schemeClr val="dk1"/>
              </a:solidFill>
              <a:latin typeface="Calibri"/>
              <a:ea typeface="Calibri"/>
              <a:cs typeface="Calibri"/>
              <a:sym typeface="Calibri"/>
            </a:endParaRPr>
          </a:p>
        </p:txBody>
      </p:sp>
      <p:sp>
        <p:nvSpPr>
          <p:cNvPr id="274" name="Google Shape;274;p11"/>
          <p:cNvSpPr/>
          <p:nvPr/>
        </p:nvSpPr>
        <p:spPr>
          <a:xfrm>
            <a:off x="8165055" y="5482828"/>
            <a:ext cx="52174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SLIDE 11/12</a:t>
            </a:r>
            <a:endParaRPr sz="675"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pic>
        <p:nvPicPr>
          <p:cNvPr id="280" name="Google Shape;280;p12" descr="preencoded.png"/>
          <p:cNvPicPr preferRelativeResize="0"/>
          <p:nvPr/>
        </p:nvPicPr>
        <p:blipFill rotWithShape="1">
          <a:blip r:embed="rId1"/>
          <a:srcRect/>
          <a:stretch>
            <a:fillRect/>
          </a:stretch>
        </p:blipFill>
        <p:spPr>
          <a:xfrm>
            <a:off x="0" y="0"/>
            <a:ext cx="9144000" cy="5143500"/>
          </a:xfrm>
          <a:prstGeom prst="rect">
            <a:avLst/>
          </a:prstGeom>
          <a:noFill/>
          <a:ln>
            <a:noFill/>
          </a:ln>
        </p:spPr>
      </p:pic>
      <p:sp>
        <p:nvSpPr>
          <p:cNvPr id="281" name="Google Shape;281;p12"/>
          <p:cNvSpPr/>
          <p:nvPr/>
        </p:nvSpPr>
        <p:spPr>
          <a:xfrm>
            <a:off x="4019169" y="391120"/>
            <a:ext cx="1105663" cy="225028"/>
          </a:xfrm>
          <a:prstGeom prst="rect">
            <a:avLst/>
          </a:prstGeom>
          <a:solidFill>
            <a:srgbClr val="00D9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2" name="Google Shape;282;p12"/>
          <p:cNvSpPr/>
          <p:nvPr/>
        </p:nvSpPr>
        <p:spPr>
          <a:xfrm>
            <a:off x="4019169" y="391120"/>
            <a:ext cx="1105663" cy="225028"/>
          </a:xfrm>
          <a:prstGeom prst="rect">
            <a:avLst/>
          </a:prstGeom>
          <a:noFill/>
          <a:ln>
            <a:noFill/>
          </a:ln>
        </p:spPr>
        <p:txBody>
          <a:bodyPr spcFirstLastPara="1" wrap="square" lIns="136000" tIns="51050" rIns="136000" bIns="51050" anchor="t" anchorCtr="0">
            <a:spAutoFit/>
          </a:bodyPr>
          <a:lstStyle/>
          <a:p>
            <a:pPr marL="0" marR="0" lvl="0" indent="0" algn="ctr" rtl="0">
              <a:lnSpc>
                <a:spcPct val="174000"/>
              </a:lnSpc>
              <a:spcBef>
                <a:spcPts val="0"/>
              </a:spcBef>
              <a:spcAft>
                <a:spcPts val="0"/>
              </a:spcAft>
              <a:buClr>
                <a:srgbClr val="00D9FF"/>
              </a:buClr>
              <a:buSzPts val="634"/>
              <a:buFont typeface="Calibri"/>
              <a:buNone/>
            </a:pPr>
            <a:r>
              <a:rPr lang="en-US" sz="635" b="1" i="0" u="none" strike="noStrike" cap="none">
                <a:solidFill>
                  <a:srgbClr val="00D9FF"/>
                </a:solidFill>
                <a:latin typeface="Calibri"/>
                <a:ea typeface="Calibri"/>
                <a:cs typeface="Calibri"/>
                <a:sym typeface="Calibri"/>
              </a:rPr>
              <a:t>? Q&amp;A SESSION</a:t>
            </a:r>
            <a:endParaRPr sz="635" b="0" i="0" u="none" strike="noStrike" cap="none">
              <a:solidFill>
                <a:schemeClr val="dk1"/>
              </a:solidFill>
              <a:latin typeface="Calibri"/>
              <a:ea typeface="Calibri"/>
              <a:cs typeface="Calibri"/>
              <a:sym typeface="Calibri"/>
            </a:endParaRPr>
          </a:p>
        </p:txBody>
      </p:sp>
      <p:sp>
        <p:nvSpPr>
          <p:cNvPr id="283" name="Google Shape;283;p12"/>
          <p:cNvSpPr/>
          <p:nvPr/>
        </p:nvSpPr>
        <p:spPr>
          <a:xfrm>
            <a:off x="2385147" y="730448"/>
            <a:ext cx="4373705" cy="342900"/>
          </a:xfrm>
          <a:prstGeom prst="rect">
            <a:avLst/>
          </a:prstGeom>
          <a:noFill/>
          <a:ln>
            <a:noFill/>
          </a:ln>
        </p:spPr>
        <p:txBody>
          <a:bodyPr spcFirstLastPara="1" wrap="square" lIns="0" tIns="0" rIns="0" bIns="0" anchor="t" anchorCtr="0">
            <a:spAutoFit/>
          </a:bodyPr>
          <a:lstStyle/>
          <a:p>
            <a:pPr marL="0" marR="0" lvl="0" indent="0" algn="ctr" rtl="0">
              <a:lnSpc>
                <a:spcPct val="111000"/>
              </a:lnSpc>
              <a:spcBef>
                <a:spcPts val="0"/>
              </a:spcBef>
              <a:spcAft>
                <a:spcPts val="0"/>
              </a:spcAft>
              <a:buClr>
                <a:srgbClr val="00D9FF"/>
              </a:buClr>
              <a:buSzPts val="2436"/>
              <a:buFont typeface="Calibri"/>
              <a:buNone/>
            </a:pPr>
            <a:r>
              <a:rPr lang="en-US" sz="2435" b="1" i="0" u="none" strike="noStrike" cap="none">
                <a:solidFill>
                  <a:srgbClr val="00D9FF"/>
                </a:solidFill>
                <a:latin typeface="Calibri"/>
                <a:ea typeface="Calibri"/>
                <a:cs typeface="Calibri"/>
                <a:sym typeface="Calibri"/>
              </a:rPr>
              <a:t>Questions and Discussion</a:t>
            </a:r>
            <a:endParaRPr sz="2435" b="0" i="0" u="none" strike="noStrike" cap="none">
              <a:solidFill>
                <a:schemeClr val="dk1"/>
              </a:solidFill>
              <a:latin typeface="Calibri"/>
              <a:ea typeface="Calibri"/>
              <a:cs typeface="Calibri"/>
              <a:sym typeface="Calibri"/>
            </a:endParaRPr>
          </a:p>
        </p:txBody>
      </p:sp>
      <p:pic>
        <p:nvPicPr>
          <p:cNvPr id="284" name="Google Shape;284;p12" descr="preencoded.png"/>
          <p:cNvPicPr preferRelativeResize="0"/>
          <p:nvPr/>
        </p:nvPicPr>
        <p:blipFill rotWithShape="1">
          <a:blip r:embed="rId2"/>
          <a:srcRect/>
          <a:stretch>
            <a:fillRect/>
          </a:stretch>
        </p:blipFill>
        <p:spPr>
          <a:xfrm>
            <a:off x="3286125" y="1387673"/>
            <a:ext cx="2571750" cy="1714500"/>
          </a:xfrm>
          <a:prstGeom prst="rect">
            <a:avLst/>
          </a:prstGeom>
          <a:noFill/>
          <a:ln>
            <a:noFill/>
          </a:ln>
        </p:spPr>
      </p:pic>
      <p:sp>
        <p:nvSpPr>
          <p:cNvPr id="285" name="Google Shape;285;p12"/>
          <p:cNvSpPr/>
          <p:nvPr/>
        </p:nvSpPr>
        <p:spPr>
          <a:xfrm>
            <a:off x="2212916" y="3359348"/>
            <a:ext cx="4718168" cy="228600"/>
          </a:xfrm>
          <a:prstGeom prst="rect">
            <a:avLst/>
          </a:prstGeom>
          <a:noFill/>
          <a:ln>
            <a:noFill/>
          </a:ln>
        </p:spPr>
        <p:txBody>
          <a:bodyPr spcFirstLastPara="1" wrap="square" lIns="0" tIns="0" rIns="0" bIns="0" anchor="t" anchorCtr="0">
            <a:spAutoFit/>
          </a:bodyPr>
          <a:lstStyle/>
          <a:p>
            <a:pPr marL="0" marR="0" lvl="0" indent="0" algn="ctr" rtl="0">
              <a:lnSpc>
                <a:spcPct val="151000"/>
              </a:lnSpc>
              <a:spcBef>
                <a:spcPts val="0"/>
              </a:spcBef>
              <a:spcAft>
                <a:spcPts val="0"/>
              </a:spcAft>
              <a:buClr>
                <a:srgbClr val="E0E6ED"/>
              </a:buClr>
              <a:buSzPts val="1193"/>
              <a:buFont typeface="Calibri"/>
              <a:buNone/>
            </a:pPr>
            <a:r>
              <a:rPr lang="en-US" sz="1195" b="1" i="0" u="none" strike="noStrike" cap="none">
                <a:solidFill>
                  <a:srgbClr val="E0E6ED"/>
                </a:solidFill>
                <a:latin typeface="Calibri"/>
                <a:ea typeface="Calibri"/>
                <a:cs typeface="Calibri"/>
                <a:sym typeface="Calibri"/>
              </a:rPr>
              <a:t>Thank you for your attention!</a:t>
            </a:r>
            <a:endParaRPr sz="1195" b="0" i="0" u="none" strike="noStrike" cap="none">
              <a:solidFill>
                <a:schemeClr val="dk1"/>
              </a:solidFill>
              <a:latin typeface="Calibri"/>
              <a:ea typeface="Calibri"/>
              <a:cs typeface="Calibri"/>
              <a:sym typeface="Calibri"/>
            </a:endParaRPr>
          </a:p>
        </p:txBody>
      </p:sp>
      <p:sp>
        <p:nvSpPr>
          <p:cNvPr id="286" name="Google Shape;286;p12"/>
          <p:cNvSpPr/>
          <p:nvPr/>
        </p:nvSpPr>
        <p:spPr>
          <a:xfrm>
            <a:off x="2212916" y="3673673"/>
            <a:ext cx="4718168" cy="232172"/>
          </a:xfrm>
          <a:prstGeom prst="rect">
            <a:avLst/>
          </a:prstGeom>
          <a:noFill/>
          <a:ln>
            <a:noFill/>
          </a:ln>
        </p:spPr>
        <p:txBody>
          <a:bodyPr spcFirstLastPara="1" wrap="square" lIns="0" tIns="0" rIns="0" bIns="0" anchor="t" anchorCtr="0">
            <a:spAutoFit/>
          </a:bodyPr>
          <a:lstStyle/>
          <a:p>
            <a:pPr marL="0" marR="0" lvl="0" indent="0" algn="ctr" rtl="0">
              <a:lnSpc>
                <a:spcPct val="171000"/>
              </a:lnSpc>
              <a:spcBef>
                <a:spcPts val="0"/>
              </a:spcBef>
              <a:spcAft>
                <a:spcPts val="0"/>
              </a:spcAft>
              <a:buClr>
                <a:srgbClr val="E0E6ED"/>
              </a:buClr>
              <a:buSzPts val="1050"/>
              <a:buFont typeface="Calibri"/>
              <a:buNone/>
            </a:pPr>
            <a:r>
              <a:rPr lang="en-US" sz="1050" b="0" i="0" u="none" strike="noStrike" cap="none">
                <a:solidFill>
                  <a:srgbClr val="E0E6ED"/>
                </a:solidFill>
                <a:latin typeface="Calibri"/>
                <a:ea typeface="Calibri"/>
                <a:cs typeface="Calibri"/>
                <a:sym typeface="Calibri"/>
              </a:rPr>
              <a:t>I'm available to answer </a:t>
            </a:r>
            <a:r>
              <a:rPr lang="en-US" sz="985" b="1" i="0" u="none" strike="noStrike" cap="none">
                <a:solidFill>
                  <a:srgbClr val="00FF88"/>
                </a:solidFill>
                <a:latin typeface="Calibri"/>
                <a:ea typeface="Calibri"/>
                <a:cs typeface="Calibri"/>
                <a:sym typeface="Calibri"/>
              </a:rPr>
              <a:t>questions about Falco and Runtime Security</a:t>
            </a:r>
            <a:endParaRPr sz="1050" b="0" i="0" u="none" strike="noStrike" cap="none">
              <a:solidFill>
                <a:schemeClr val="dk1"/>
              </a:solidFill>
              <a:latin typeface="Calibri"/>
              <a:ea typeface="Calibri"/>
              <a:cs typeface="Calibri"/>
              <a:sym typeface="Calibri"/>
            </a:endParaRPr>
          </a:p>
        </p:txBody>
      </p:sp>
      <p:sp>
        <p:nvSpPr>
          <p:cNvPr id="287" name="Google Shape;287;p12"/>
          <p:cNvSpPr/>
          <p:nvPr/>
        </p:nvSpPr>
        <p:spPr>
          <a:xfrm>
            <a:off x="2653903" y="4163020"/>
            <a:ext cx="1060093" cy="239316"/>
          </a:xfrm>
          <a:prstGeom prst="rect">
            <a:avLst/>
          </a:prstGeom>
          <a:solidFill>
            <a:srgbClr val="00FF88">
              <a:alpha val="14901"/>
            </a:srgbClr>
          </a:solidFill>
          <a:ln w="9525" cap="flat" cmpd="sng">
            <a:solidFill>
              <a:srgbClr val="00FF88">
                <a:alpha val="4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12"/>
          <p:cNvSpPr/>
          <p:nvPr/>
        </p:nvSpPr>
        <p:spPr>
          <a:xfrm>
            <a:off x="2653903" y="4163020"/>
            <a:ext cx="1060093" cy="239316"/>
          </a:xfrm>
          <a:prstGeom prst="rect">
            <a:avLst/>
          </a:prstGeom>
          <a:noFill/>
          <a:ln>
            <a:noFill/>
          </a:ln>
        </p:spPr>
        <p:txBody>
          <a:bodyPr spcFirstLastPara="1" wrap="square" lIns="119125" tIns="51050" rIns="119125" bIns="51050" anchor="t" anchorCtr="0">
            <a:spAutoFit/>
          </a:bodyPr>
          <a:lstStyle/>
          <a:p>
            <a:pPr marL="0" marR="0" lvl="0" indent="0" algn="ctr" rtl="0">
              <a:lnSpc>
                <a:spcPct val="174000"/>
              </a:lnSpc>
              <a:spcBef>
                <a:spcPts val="0"/>
              </a:spcBef>
              <a:spcAft>
                <a:spcPts val="0"/>
              </a:spcAft>
              <a:buClr>
                <a:srgbClr val="00FF88"/>
              </a:buClr>
              <a:buSzPts val="634"/>
              <a:buFont typeface="Calibri"/>
              <a:buNone/>
            </a:pPr>
            <a:r>
              <a:rPr lang="en-US" sz="635" b="1" i="0" u="none" strike="noStrike" cap="none">
                <a:solidFill>
                  <a:srgbClr val="00FF88"/>
                </a:solidFill>
                <a:latin typeface="Calibri"/>
                <a:ea typeface="Calibri"/>
                <a:cs typeface="Calibri"/>
                <a:sym typeface="Calibri"/>
              </a:rPr>
              <a:t>IMPLEMENTATION</a:t>
            </a:r>
            <a:endParaRPr sz="635" b="0" i="0" u="none" strike="noStrike" cap="none">
              <a:solidFill>
                <a:schemeClr val="dk1"/>
              </a:solidFill>
              <a:latin typeface="Calibri"/>
              <a:ea typeface="Calibri"/>
              <a:cs typeface="Calibri"/>
              <a:sym typeface="Calibri"/>
            </a:endParaRPr>
          </a:p>
        </p:txBody>
      </p:sp>
      <p:sp>
        <p:nvSpPr>
          <p:cNvPr id="289" name="Google Shape;289;p12"/>
          <p:cNvSpPr/>
          <p:nvPr/>
        </p:nvSpPr>
        <p:spPr>
          <a:xfrm>
            <a:off x="3764003" y="4163020"/>
            <a:ext cx="689456" cy="239316"/>
          </a:xfrm>
          <a:prstGeom prst="rect">
            <a:avLst/>
          </a:prstGeom>
          <a:solidFill>
            <a:srgbClr val="00D9FF">
              <a:alpha val="14901"/>
            </a:srgbClr>
          </a:solidFill>
          <a:ln w="9525" cap="flat" cmpd="sng">
            <a:solidFill>
              <a:srgbClr val="00D9FF">
                <a:alpha val="4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0" name="Google Shape;290;p12"/>
          <p:cNvSpPr/>
          <p:nvPr/>
        </p:nvSpPr>
        <p:spPr>
          <a:xfrm>
            <a:off x="3764003" y="4163020"/>
            <a:ext cx="689456" cy="239316"/>
          </a:xfrm>
          <a:prstGeom prst="rect">
            <a:avLst/>
          </a:prstGeom>
          <a:noFill/>
          <a:ln>
            <a:noFill/>
          </a:ln>
        </p:spPr>
        <p:txBody>
          <a:bodyPr spcFirstLastPara="1" wrap="square" lIns="119125" tIns="51050" rIns="119125" bIns="51050" anchor="t" anchorCtr="0">
            <a:spAutoFit/>
          </a:bodyPr>
          <a:lstStyle/>
          <a:p>
            <a:pPr marL="0" marR="0" lvl="0" indent="0" algn="ctr" rtl="0">
              <a:lnSpc>
                <a:spcPct val="174000"/>
              </a:lnSpc>
              <a:spcBef>
                <a:spcPts val="0"/>
              </a:spcBef>
              <a:spcAft>
                <a:spcPts val="0"/>
              </a:spcAft>
              <a:buClr>
                <a:srgbClr val="00D9FF"/>
              </a:buClr>
              <a:buSzPts val="634"/>
              <a:buFont typeface="Calibri"/>
              <a:buNone/>
            </a:pPr>
            <a:r>
              <a:rPr lang="en-US" sz="635" b="1" i="0" u="none" strike="noStrike" cap="none">
                <a:solidFill>
                  <a:srgbClr val="00D9FF"/>
                </a:solidFill>
                <a:latin typeface="Calibri"/>
                <a:ea typeface="Calibri"/>
                <a:cs typeface="Calibri"/>
                <a:sym typeface="Calibri"/>
              </a:rPr>
              <a:t>USE CASES</a:t>
            </a:r>
            <a:endParaRPr sz="635" b="0" i="0" u="none" strike="noStrike" cap="none">
              <a:solidFill>
                <a:schemeClr val="dk1"/>
              </a:solidFill>
              <a:latin typeface="Calibri"/>
              <a:ea typeface="Calibri"/>
              <a:cs typeface="Calibri"/>
              <a:sym typeface="Calibri"/>
            </a:endParaRPr>
          </a:p>
        </p:txBody>
      </p:sp>
      <p:sp>
        <p:nvSpPr>
          <p:cNvPr id="291" name="Google Shape;291;p12"/>
          <p:cNvSpPr/>
          <p:nvPr/>
        </p:nvSpPr>
        <p:spPr>
          <a:xfrm>
            <a:off x="4503465" y="4163020"/>
            <a:ext cx="857166" cy="239316"/>
          </a:xfrm>
          <a:prstGeom prst="rect">
            <a:avLst/>
          </a:prstGeom>
          <a:solidFill>
            <a:srgbClr val="00FF88">
              <a:alpha val="14901"/>
            </a:srgbClr>
          </a:solidFill>
          <a:ln w="9525" cap="flat" cmpd="sng">
            <a:solidFill>
              <a:srgbClr val="00FF88">
                <a:alpha val="4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2" name="Google Shape;292;p12"/>
          <p:cNvSpPr/>
          <p:nvPr/>
        </p:nvSpPr>
        <p:spPr>
          <a:xfrm>
            <a:off x="4503465" y="4163020"/>
            <a:ext cx="857166" cy="239316"/>
          </a:xfrm>
          <a:prstGeom prst="rect">
            <a:avLst/>
          </a:prstGeom>
          <a:noFill/>
          <a:ln>
            <a:noFill/>
          </a:ln>
        </p:spPr>
        <p:txBody>
          <a:bodyPr spcFirstLastPara="1" wrap="square" lIns="119125" tIns="51050" rIns="119125" bIns="51050" anchor="t" anchorCtr="0">
            <a:spAutoFit/>
          </a:bodyPr>
          <a:lstStyle/>
          <a:p>
            <a:pPr marL="0" marR="0" lvl="0" indent="0" algn="ctr" rtl="0">
              <a:lnSpc>
                <a:spcPct val="174000"/>
              </a:lnSpc>
              <a:spcBef>
                <a:spcPts val="0"/>
              </a:spcBef>
              <a:spcAft>
                <a:spcPts val="0"/>
              </a:spcAft>
              <a:buClr>
                <a:srgbClr val="00FF88"/>
              </a:buClr>
              <a:buSzPts val="634"/>
              <a:buFont typeface="Calibri"/>
              <a:buNone/>
            </a:pPr>
            <a:r>
              <a:rPr lang="en-US" sz="635" b="1" i="0" u="none" strike="noStrike" cap="none">
                <a:solidFill>
                  <a:srgbClr val="00FF88"/>
                </a:solidFill>
                <a:latin typeface="Calibri"/>
                <a:ea typeface="Calibri"/>
                <a:cs typeface="Calibri"/>
                <a:sym typeface="Calibri"/>
              </a:rPr>
              <a:t>INTEGRATION</a:t>
            </a:r>
            <a:endParaRPr sz="635" b="0" i="0" u="none" strike="noStrike" cap="none">
              <a:solidFill>
                <a:schemeClr val="dk1"/>
              </a:solidFill>
              <a:latin typeface="Calibri"/>
              <a:ea typeface="Calibri"/>
              <a:cs typeface="Calibri"/>
              <a:sym typeface="Calibri"/>
            </a:endParaRPr>
          </a:p>
        </p:txBody>
      </p:sp>
      <p:sp>
        <p:nvSpPr>
          <p:cNvPr id="293" name="Google Shape;293;p12"/>
          <p:cNvSpPr/>
          <p:nvPr/>
        </p:nvSpPr>
        <p:spPr>
          <a:xfrm>
            <a:off x="5410637" y="4163020"/>
            <a:ext cx="1058028" cy="239316"/>
          </a:xfrm>
          <a:prstGeom prst="rect">
            <a:avLst/>
          </a:prstGeom>
          <a:solidFill>
            <a:srgbClr val="00D9FF">
              <a:alpha val="14901"/>
            </a:srgbClr>
          </a:solidFill>
          <a:ln w="9525" cap="flat" cmpd="sng">
            <a:solidFill>
              <a:srgbClr val="00D9FF">
                <a:alpha val="40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4" name="Google Shape;294;p12"/>
          <p:cNvSpPr/>
          <p:nvPr/>
        </p:nvSpPr>
        <p:spPr>
          <a:xfrm>
            <a:off x="5410637" y="4163020"/>
            <a:ext cx="1058028" cy="239316"/>
          </a:xfrm>
          <a:prstGeom prst="rect">
            <a:avLst/>
          </a:prstGeom>
          <a:noFill/>
          <a:ln>
            <a:noFill/>
          </a:ln>
        </p:spPr>
        <p:txBody>
          <a:bodyPr spcFirstLastPara="1" wrap="square" lIns="119125" tIns="51050" rIns="119125" bIns="51050" anchor="t" anchorCtr="0">
            <a:spAutoFit/>
          </a:bodyPr>
          <a:lstStyle/>
          <a:p>
            <a:pPr marL="0" marR="0" lvl="0" indent="0" algn="ctr" rtl="0">
              <a:lnSpc>
                <a:spcPct val="174000"/>
              </a:lnSpc>
              <a:spcBef>
                <a:spcPts val="0"/>
              </a:spcBef>
              <a:spcAft>
                <a:spcPts val="0"/>
              </a:spcAft>
              <a:buClr>
                <a:srgbClr val="00D9FF"/>
              </a:buClr>
              <a:buSzPts val="634"/>
              <a:buFont typeface="Calibri"/>
              <a:buNone/>
            </a:pPr>
            <a:r>
              <a:rPr lang="en-US" sz="635" b="1" i="0" u="none" strike="noStrike" cap="none">
                <a:solidFill>
                  <a:srgbClr val="00D9FF"/>
                </a:solidFill>
                <a:latin typeface="Calibri"/>
                <a:ea typeface="Calibri"/>
                <a:cs typeface="Calibri"/>
                <a:sym typeface="Calibri"/>
              </a:rPr>
              <a:t>CKS PREPARATION</a:t>
            </a:r>
            <a:endParaRPr sz="635" b="0" i="0" u="none" strike="noStrike" cap="none">
              <a:solidFill>
                <a:schemeClr val="dk1"/>
              </a:solidFill>
              <a:latin typeface="Calibri"/>
              <a:ea typeface="Calibri"/>
              <a:cs typeface="Calibri"/>
              <a:sym typeface="Calibri"/>
            </a:endParaRPr>
          </a:p>
        </p:txBody>
      </p:sp>
      <p:sp>
        <p:nvSpPr>
          <p:cNvPr id="295" name="Google Shape;295;p12"/>
          <p:cNvSpPr/>
          <p:nvPr/>
        </p:nvSpPr>
        <p:spPr>
          <a:xfrm>
            <a:off x="4100289" y="4595217"/>
            <a:ext cx="1114844" cy="150019"/>
          </a:xfrm>
          <a:prstGeom prst="rect">
            <a:avLst/>
          </a:prstGeom>
          <a:noFill/>
          <a:ln>
            <a:noFill/>
          </a:ln>
        </p:spPr>
        <p:txBody>
          <a:bodyPr spcFirstLastPara="1" wrap="square" lIns="0" tIns="0" rIns="0" bIns="0" anchor="t" anchorCtr="0">
            <a:spAutoFit/>
          </a:bodyPr>
          <a:lstStyle/>
          <a:p>
            <a:pPr marL="0" marR="0" lvl="0" indent="0" algn="ctr" rtl="0">
              <a:lnSpc>
                <a:spcPct val="165000"/>
              </a:lnSpc>
              <a:spcBef>
                <a:spcPts val="0"/>
              </a:spcBef>
              <a:spcAft>
                <a:spcPts val="0"/>
              </a:spcAft>
              <a:buClr>
                <a:srgbClr val="00FF88"/>
              </a:buClr>
              <a:buSzPts val="727"/>
              <a:buFont typeface="Calibri"/>
              <a:buNone/>
            </a:pPr>
            <a:r>
              <a:rPr lang="en-US" sz="725" b="0" i="0" u="none" strike="noStrike" cap="none">
                <a:solidFill>
                  <a:srgbClr val="00FF88"/>
                </a:solidFill>
                <a:latin typeface="Calibri"/>
                <a:ea typeface="Calibri"/>
                <a:cs typeface="Calibri"/>
                <a:sym typeface="Calibri"/>
              </a:rPr>
              <a:t>READY FOR QUESTIONS</a:t>
            </a:r>
            <a:endParaRPr sz="725" b="0" i="0" u="none" strike="noStrike" cap="none">
              <a:solidFill>
                <a:schemeClr val="dk1"/>
              </a:solidFill>
              <a:latin typeface="Calibri"/>
              <a:ea typeface="Calibri"/>
              <a:cs typeface="Calibri"/>
              <a:sym typeface="Calibri"/>
            </a:endParaRPr>
          </a:p>
        </p:txBody>
      </p:sp>
      <p:sp>
        <p:nvSpPr>
          <p:cNvPr id="296" name="Google Shape;296;p12"/>
          <p:cNvSpPr/>
          <p:nvPr/>
        </p:nvSpPr>
        <p:spPr>
          <a:xfrm>
            <a:off x="457200" y="4832747"/>
            <a:ext cx="2057233"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 session --status=complete --mode=interactive</a:t>
            </a:r>
            <a:endParaRPr sz="675" b="0" i="0" u="none" strike="noStrike" cap="none">
              <a:solidFill>
                <a:schemeClr val="dk1"/>
              </a:solidFill>
              <a:latin typeface="Calibri"/>
              <a:ea typeface="Calibri"/>
              <a:cs typeface="Calibri"/>
              <a:sym typeface="Calibri"/>
            </a:endParaRPr>
          </a:p>
        </p:txBody>
      </p:sp>
      <p:sp>
        <p:nvSpPr>
          <p:cNvPr id="297" name="Google Shape;297;p12"/>
          <p:cNvSpPr/>
          <p:nvPr/>
        </p:nvSpPr>
        <p:spPr>
          <a:xfrm>
            <a:off x="8165055" y="4832747"/>
            <a:ext cx="52174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SLIDE 12/12</a:t>
            </a:r>
            <a:endParaRPr sz="675"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5" name="Shape 15"/>
        <p:cNvGrpSpPr/>
        <p:nvPr/>
      </p:nvGrpSpPr>
      <p:grpSpPr>
        <a:xfrm>
          <a:off x="0" y="0"/>
          <a:ext cx="0" cy="0"/>
          <a:chOff x="0" y="0"/>
          <a:chExt cx="0" cy="0"/>
        </a:xfrm>
      </p:grpSpPr>
      <p:pic>
        <p:nvPicPr>
          <p:cNvPr id="16" name="Google Shape;16;p1" descr="preencoded.png"/>
          <p:cNvPicPr preferRelativeResize="0"/>
          <p:nvPr/>
        </p:nvPicPr>
        <p:blipFill rotWithShape="1">
          <a:blip r:embed="rId1"/>
          <a:srcRect/>
          <a:stretch>
            <a:fillRect/>
          </a:stretch>
        </p:blipFill>
        <p:spPr>
          <a:xfrm>
            <a:off x="0" y="0"/>
            <a:ext cx="9144000" cy="5143500"/>
          </a:xfrm>
          <a:prstGeom prst="rect">
            <a:avLst/>
          </a:prstGeom>
          <a:noFill/>
          <a:ln>
            <a:noFill/>
          </a:ln>
        </p:spPr>
      </p:pic>
      <p:sp>
        <p:nvSpPr>
          <p:cNvPr id="17" name="Google Shape;17;p1"/>
          <p:cNvSpPr/>
          <p:nvPr/>
        </p:nvSpPr>
        <p:spPr>
          <a:xfrm>
            <a:off x="571500" y="1221581"/>
            <a:ext cx="3829050" cy="150019"/>
          </a:xfrm>
          <a:prstGeom prst="rect">
            <a:avLst/>
          </a:prstGeom>
          <a:noFill/>
          <a:ln>
            <a:noFill/>
          </a:ln>
        </p:spPr>
        <p:txBody>
          <a:bodyPr spcFirstLastPara="1" wrap="square" lIns="0" tIns="0" rIns="0" bIns="0" anchor="t" anchorCtr="0">
            <a:spAutoFit/>
          </a:bodyPr>
          <a:lstStyle/>
          <a:p>
            <a:pPr marL="0" marR="0" lvl="0" indent="0" algn="l" rtl="0">
              <a:lnSpc>
                <a:spcPct val="165000"/>
              </a:lnSpc>
              <a:spcBef>
                <a:spcPts val="0"/>
              </a:spcBef>
              <a:spcAft>
                <a:spcPts val="0"/>
              </a:spcAft>
              <a:buClr>
                <a:srgbClr val="EF4444"/>
              </a:buClr>
              <a:buSzPts val="727"/>
              <a:buFont typeface="Calibri"/>
              <a:buNone/>
            </a:pPr>
            <a:r>
              <a:rPr lang="en-US" sz="725" b="0" i="0" u="none" strike="noStrike" cap="none">
                <a:solidFill>
                  <a:srgbClr val="EF4444"/>
                </a:solidFill>
                <a:latin typeface="Calibri"/>
                <a:ea typeface="Calibri"/>
                <a:cs typeface="Calibri"/>
                <a:sym typeface="Calibri"/>
              </a:rPr>
              <a:t>●</a:t>
            </a:r>
            <a:r>
              <a:rPr lang="en-US" sz="725" b="0" i="0" u="none" strike="noStrike" cap="none">
                <a:solidFill>
                  <a:srgbClr val="F59E0B"/>
                </a:solidFill>
                <a:latin typeface="Calibri"/>
                <a:ea typeface="Calibri"/>
                <a:cs typeface="Calibri"/>
                <a:sym typeface="Calibri"/>
              </a:rPr>
              <a:t>●</a:t>
            </a:r>
            <a:r>
              <a:rPr lang="en-US" sz="725" b="0" i="0" u="none" strike="noStrike" cap="none">
                <a:solidFill>
                  <a:srgbClr val="10B981"/>
                </a:solidFill>
                <a:latin typeface="Calibri"/>
                <a:ea typeface="Calibri"/>
                <a:cs typeface="Calibri"/>
                <a:sym typeface="Calibri"/>
              </a:rPr>
              <a:t>●</a:t>
            </a:r>
            <a:r>
              <a:rPr lang="en-US" sz="725" b="0" i="0" u="none" strike="noStrike" cap="none">
                <a:solidFill>
                  <a:srgbClr val="00FF88"/>
                </a:solidFill>
                <a:latin typeface="Calibri"/>
                <a:ea typeface="Calibri"/>
                <a:cs typeface="Calibri"/>
                <a:sym typeface="Calibri"/>
              </a:rPr>
              <a:t>runtime_security_monitor.sh</a:t>
            </a:r>
            <a:endParaRPr sz="725" b="0" i="0" u="none" strike="noStrike" cap="none">
              <a:solidFill>
                <a:schemeClr val="dk1"/>
              </a:solidFill>
              <a:latin typeface="Calibri"/>
              <a:ea typeface="Calibri"/>
              <a:cs typeface="Calibri"/>
              <a:sym typeface="Calibri"/>
            </a:endParaRPr>
          </a:p>
        </p:txBody>
      </p:sp>
      <p:sp>
        <p:nvSpPr>
          <p:cNvPr id="18" name="Google Shape;18;p1"/>
          <p:cNvSpPr/>
          <p:nvPr/>
        </p:nvSpPr>
        <p:spPr>
          <a:xfrm>
            <a:off x="571500" y="1600200"/>
            <a:ext cx="3829050" cy="535781"/>
          </a:xfrm>
          <a:prstGeom prst="rect">
            <a:avLst/>
          </a:prstGeom>
          <a:noFill/>
          <a:ln>
            <a:noFill/>
          </a:ln>
        </p:spPr>
        <p:txBody>
          <a:bodyPr spcFirstLastPara="1" wrap="square" lIns="0" tIns="0" rIns="0" bIns="0" anchor="t" anchorCtr="0">
            <a:spAutoFit/>
          </a:bodyPr>
          <a:lstStyle/>
          <a:p>
            <a:pPr marL="0" marR="0" lvl="0" indent="0" algn="l" rtl="0">
              <a:lnSpc>
                <a:spcPct val="136000"/>
              </a:lnSpc>
              <a:spcBef>
                <a:spcPts val="0"/>
              </a:spcBef>
              <a:spcAft>
                <a:spcPts val="0"/>
              </a:spcAft>
              <a:buClr>
                <a:srgbClr val="00D9FF"/>
              </a:buClr>
              <a:buSzPts val="3077"/>
              <a:buFont typeface="Calibri"/>
              <a:buNone/>
            </a:pPr>
            <a:r>
              <a:rPr lang="en-US" sz="3075" b="1" i="0" u="none" strike="noStrike" cap="none">
                <a:solidFill>
                  <a:srgbClr val="00D9FF"/>
                </a:solidFill>
                <a:latin typeface="Calibri"/>
                <a:ea typeface="Calibri"/>
                <a:cs typeface="Calibri"/>
                <a:sym typeface="Calibri"/>
              </a:rPr>
              <a:t>Falco</a:t>
            </a:r>
            <a:endParaRPr sz="3075" b="0" i="0" u="none" strike="noStrike" cap="none">
              <a:solidFill>
                <a:schemeClr val="dk1"/>
              </a:solidFill>
              <a:latin typeface="Calibri"/>
              <a:ea typeface="Calibri"/>
              <a:cs typeface="Calibri"/>
              <a:sym typeface="Calibri"/>
            </a:endParaRPr>
          </a:p>
        </p:txBody>
      </p:sp>
      <p:sp>
        <p:nvSpPr>
          <p:cNvPr id="19" name="Google Shape;19;p1"/>
          <p:cNvSpPr/>
          <p:nvPr/>
        </p:nvSpPr>
        <p:spPr>
          <a:xfrm>
            <a:off x="571500" y="2364581"/>
            <a:ext cx="3829050" cy="642938"/>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Clr>
                <a:srgbClr val="E0E6ED"/>
              </a:buClr>
              <a:buSzPts val="1808"/>
              <a:buFont typeface="Calibri"/>
              <a:buNone/>
            </a:pPr>
            <a:r>
              <a:rPr lang="en-US" sz="1810" b="1" i="0" u="none" strike="noStrike" cap="none">
                <a:solidFill>
                  <a:srgbClr val="E0E6ED"/>
                </a:solidFill>
                <a:latin typeface="Calibri"/>
                <a:ea typeface="Calibri"/>
                <a:cs typeface="Calibri"/>
                <a:sym typeface="Calibri"/>
              </a:rPr>
              <a:t>Real-Time Threat Detection for Kubernetes</a:t>
            </a:r>
            <a:endParaRPr sz="1810" b="0" i="0" u="none" strike="noStrike" cap="none">
              <a:solidFill>
                <a:schemeClr val="dk1"/>
              </a:solidFill>
              <a:latin typeface="Calibri"/>
              <a:ea typeface="Calibri"/>
              <a:cs typeface="Calibri"/>
              <a:sym typeface="Calibri"/>
            </a:endParaRPr>
          </a:p>
        </p:txBody>
      </p:sp>
      <p:sp>
        <p:nvSpPr>
          <p:cNvPr id="20" name="Google Shape;20;p1"/>
          <p:cNvSpPr/>
          <p:nvPr/>
        </p:nvSpPr>
        <p:spPr>
          <a:xfrm>
            <a:off x="571500" y="3121819"/>
            <a:ext cx="3829050" cy="428625"/>
          </a:xfrm>
          <a:prstGeom prst="rect">
            <a:avLst/>
          </a:prstGeom>
          <a:solidFill>
            <a:srgbClr val="FF3B57">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21;p1"/>
          <p:cNvSpPr/>
          <p:nvPr/>
        </p:nvSpPr>
        <p:spPr>
          <a:xfrm>
            <a:off x="571500" y="3121819"/>
            <a:ext cx="28575" cy="428625"/>
          </a:xfrm>
          <a:prstGeom prst="rect">
            <a:avLst/>
          </a:prstGeom>
          <a:solidFill>
            <a:srgbClr val="FF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1"/>
          <p:cNvSpPr/>
          <p:nvPr/>
        </p:nvSpPr>
        <p:spPr>
          <a:xfrm>
            <a:off x="628650" y="3064351"/>
            <a:ext cx="3714750" cy="400050"/>
          </a:xfrm>
          <a:prstGeom prst="rect">
            <a:avLst/>
          </a:prstGeom>
          <a:noFill/>
          <a:ln>
            <a:noFill/>
          </a:ln>
        </p:spPr>
        <p:txBody>
          <a:bodyPr spcFirstLastPara="1" wrap="square" lIns="0" tIns="0" rIns="0" bIns="0" anchor="t" anchorCtr="0">
            <a:spAutoFit/>
          </a:bodyPr>
          <a:lstStyle/>
          <a:p>
            <a:pPr marL="0" marR="0" lvl="0" indent="0" algn="l" rtl="0">
              <a:lnSpc>
                <a:spcPct val="152000"/>
              </a:lnSpc>
              <a:spcBef>
                <a:spcPts val="0"/>
              </a:spcBef>
              <a:spcAft>
                <a:spcPts val="0"/>
              </a:spcAft>
              <a:buClr>
                <a:srgbClr val="E0E6ED"/>
              </a:buClr>
              <a:buSzPts val="1050"/>
              <a:buFont typeface="Calibri"/>
              <a:buNone/>
            </a:pPr>
            <a:r>
              <a:rPr lang="en-US" sz="1050" b="0" i="0" u="none" strike="noStrike" cap="none">
                <a:solidFill>
                  <a:srgbClr val="E0E6ED"/>
                </a:solidFill>
                <a:latin typeface="Calibri"/>
                <a:ea typeface="Calibri"/>
                <a:cs typeface="Calibri"/>
                <a:sym typeface="Calibri"/>
              </a:rPr>
              <a:t>Continuous protection against internal threats through runtime monitoring</a:t>
            </a:r>
            <a:endParaRPr sz="1050" b="0" i="0" u="none" strike="noStrike" cap="none">
              <a:solidFill>
                <a:schemeClr val="dk1"/>
              </a:solidFill>
              <a:latin typeface="Calibri"/>
              <a:ea typeface="Calibri"/>
              <a:cs typeface="Calibri"/>
              <a:sym typeface="Calibri"/>
            </a:endParaRPr>
          </a:p>
        </p:txBody>
      </p:sp>
      <p:sp>
        <p:nvSpPr>
          <p:cNvPr id="23" name="Google Shape;23;p1"/>
          <p:cNvSpPr/>
          <p:nvPr/>
        </p:nvSpPr>
        <p:spPr>
          <a:xfrm>
            <a:off x="714375" y="3779044"/>
            <a:ext cx="1011650" cy="142875"/>
          </a:xfrm>
          <a:prstGeom prst="rect">
            <a:avLst/>
          </a:prstGeom>
          <a:noFill/>
          <a:ln>
            <a:noFill/>
          </a:ln>
        </p:spPr>
        <p:txBody>
          <a:bodyPr spcFirstLastPara="1" wrap="square" lIns="0" tIns="0" rIns="0" bIns="0" anchor="t" anchorCtr="0">
            <a:spAutoFit/>
          </a:bodyPr>
          <a:lstStyle/>
          <a:p>
            <a:pPr marL="0" marR="0" lvl="0" indent="0" algn="l" rtl="0">
              <a:lnSpc>
                <a:spcPct val="151000"/>
              </a:lnSpc>
              <a:spcBef>
                <a:spcPts val="0"/>
              </a:spcBef>
              <a:spcAft>
                <a:spcPts val="0"/>
              </a:spcAft>
              <a:buClr>
                <a:srgbClr val="00FF88"/>
              </a:buClr>
              <a:buSzPts val="727"/>
              <a:buFont typeface="Calibri"/>
              <a:buNone/>
            </a:pPr>
            <a:r>
              <a:rPr lang="en-US" sz="725" b="0" i="0" u="none" strike="noStrike" cap="none">
                <a:solidFill>
                  <a:srgbClr val="00FF88"/>
                </a:solidFill>
                <a:latin typeface="Calibri"/>
                <a:ea typeface="Calibri"/>
                <a:cs typeface="Calibri"/>
                <a:sym typeface="Calibri"/>
              </a:rPr>
              <a:t>MONITORING ACTIVE</a:t>
            </a:r>
            <a:endParaRPr sz="725" b="0" i="0" u="none" strike="noStrike" cap="none">
              <a:solidFill>
                <a:schemeClr val="dk1"/>
              </a:solidFill>
              <a:latin typeface="Calibri"/>
              <a:ea typeface="Calibri"/>
              <a:cs typeface="Calibri"/>
              <a:sym typeface="Calibri"/>
            </a:endParaRPr>
          </a:p>
        </p:txBody>
      </p:sp>
      <p:sp>
        <p:nvSpPr>
          <p:cNvPr id="24" name="Google Shape;24;p1"/>
          <p:cNvSpPr/>
          <p:nvPr/>
        </p:nvSpPr>
        <p:spPr>
          <a:xfrm>
            <a:off x="2040350" y="3779044"/>
            <a:ext cx="524982" cy="142875"/>
          </a:xfrm>
          <a:prstGeom prst="rect">
            <a:avLst/>
          </a:prstGeom>
          <a:noFill/>
          <a:ln>
            <a:noFill/>
          </a:ln>
        </p:spPr>
        <p:txBody>
          <a:bodyPr spcFirstLastPara="1" wrap="square" lIns="0" tIns="0" rIns="0" bIns="0" anchor="t" anchorCtr="0">
            <a:spAutoFit/>
          </a:bodyPr>
          <a:lstStyle/>
          <a:p>
            <a:pPr marL="0" marR="0" lvl="0" indent="0" algn="l" rtl="0">
              <a:lnSpc>
                <a:spcPct val="151000"/>
              </a:lnSpc>
              <a:spcBef>
                <a:spcPts val="0"/>
              </a:spcBef>
              <a:spcAft>
                <a:spcPts val="0"/>
              </a:spcAft>
              <a:buClr>
                <a:srgbClr val="00FF88"/>
              </a:buClr>
              <a:buSzPts val="727"/>
              <a:buFont typeface="Calibri"/>
              <a:buNone/>
            </a:pPr>
            <a:r>
              <a:rPr lang="en-US" sz="725" b="0" i="0" u="none" strike="noStrike" cap="none">
                <a:solidFill>
                  <a:srgbClr val="00FF88"/>
                </a:solidFill>
                <a:latin typeface="Calibri"/>
                <a:ea typeface="Calibri"/>
                <a:cs typeface="Calibri"/>
                <a:sym typeface="Calibri"/>
              </a:rPr>
              <a:t>THREATS: 0</a:t>
            </a:r>
            <a:endParaRPr sz="725" b="0" i="0" u="none" strike="noStrike" cap="none">
              <a:solidFill>
                <a:schemeClr val="dk1"/>
              </a:solidFill>
              <a:latin typeface="Calibri"/>
              <a:ea typeface="Calibri"/>
              <a:cs typeface="Calibri"/>
              <a:sym typeface="Calibri"/>
            </a:endParaRPr>
          </a:p>
        </p:txBody>
      </p:sp>
      <p:pic>
        <p:nvPicPr>
          <p:cNvPr id="25" name="Google Shape;25;p1" descr="preencoded.png"/>
          <p:cNvPicPr preferRelativeResize="0"/>
          <p:nvPr/>
        </p:nvPicPr>
        <p:blipFill rotWithShape="1">
          <a:blip r:embed="rId2"/>
          <a:srcRect/>
          <a:stretch>
            <a:fillRect/>
          </a:stretch>
        </p:blipFill>
        <p:spPr>
          <a:xfrm>
            <a:off x="4743450" y="1295391"/>
            <a:ext cx="3829050" cy="2552691"/>
          </a:xfrm>
          <a:prstGeom prst="rect">
            <a:avLst/>
          </a:prstGeom>
          <a:noFill/>
          <a:ln>
            <a:noFill/>
          </a:ln>
        </p:spPr>
      </p:pic>
      <p:sp>
        <p:nvSpPr>
          <p:cNvPr id="26" name="Google Shape;26;p1"/>
          <p:cNvSpPr/>
          <p:nvPr/>
        </p:nvSpPr>
        <p:spPr>
          <a:xfrm>
            <a:off x="571500" y="4764881"/>
            <a:ext cx="1984790" cy="150019"/>
          </a:xfrm>
          <a:prstGeom prst="rect">
            <a:avLst/>
          </a:prstGeom>
          <a:noFill/>
          <a:ln>
            <a:noFill/>
          </a:ln>
        </p:spPr>
        <p:txBody>
          <a:bodyPr spcFirstLastPara="1" wrap="square" lIns="0" tIns="0" rIns="0" bIns="0" anchor="t" anchorCtr="0">
            <a:spAutoFit/>
          </a:bodyPr>
          <a:lstStyle/>
          <a:p>
            <a:pPr marL="0" marR="0" lvl="0" indent="0" algn="l" rtl="0">
              <a:lnSpc>
                <a:spcPct val="165000"/>
              </a:lnSpc>
              <a:spcBef>
                <a:spcPts val="0"/>
              </a:spcBef>
              <a:spcAft>
                <a:spcPts val="0"/>
              </a:spcAft>
              <a:buClr>
                <a:srgbClr val="00FF88"/>
              </a:buClr>
              <a:buSzPts val="727"/>
              <a:buFont typeface="Calibri"/>
              <a:buNone/>
            </a:pPr>
            <a:r>
              <a:rPr lang="en-US" sz="725" b="0" i="0" u="none" strike="noStrike" cap="none">
                <a:solidFill>
                  <a:srgbClr val="00FF88"/>
                </a:solidFill>
                <a:latin typeface="Calibri"/>
                <a:ea typeface="Calibri"/>
                <a:cs typeface="Calibri"/>
                <a:sym typeface="Calibri"/>
              </a:rPr>
              <a:t>$ falco --version | CNCF Graduated Project</a:t>
            </a:r>
            <a:endParaRPr sz="725" b="0" i="0" u="none" strike="noStrike" cap="none">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1" name="Shape 31"/>
        <p:cNvGrpSpPr/>
        <p:nvPr/>
      </p:nvGrpSpPr>
      <p:grpSpPr>
        <a:xfrm>
          <a:off x="0" y="0"/>
          <a:ext cx="0" cy="0"/>
          <a:chOff x="0" y="0"/>
          <a:chExt cx="0" cy="0"/>
        </a:xfrm>
      </p:grpSpPr>
      <p:pic>
        <p:nvPicPr>
          <p:cNvPr id="32" name="Google Shape;32;p2" descr="preencoded.png"/>
          <p:cNvPicPr preferRelativeResize="0"/>
          <p:nvPr/>
        </p:nvPicPr>
        <p:blipFill rotWithShape="1">
          <a:blip r:embed="rId1"/>
          <a:srcRect/>
          <a:stretch>
            <a:fillRect/>
          </a:stretch>
        </p:blipFill>
        <p:spPr>
          <a:xfrm>
            <a:off x="0" y="0"/>
            <a:ext cx="9144000" cy="5143500"/>
          </a:xfrm>
          <a:prstGeom prst="rect">
            <a:avLst/>
          </a:prstGeom>
          <a:noFill/>
          <a:ln>
            <a:noFill/>
          </a:ln>
        </p:spPr>
      </p:pic>
      <p:pic>
        <p:nvPicPr>
          <p:cNvPr id="33" name="Google Shape;33;p2" descr="preencoded.png"/>
          <p:cNvPicPr preferRelativeResize="0"/>
          <p:nvPr/>
        </p:nvPicPr>
        <p:blipFill rotWithShape="1">
          <a:blip r:embed="rId2"/>
          <a:srcRect/>
          <a:stretch>
            <a:fillRect/>
          </a:stretch>
        </p:blipFill>
        <p:spPr>
          <a:xfrm>
            <a:off x="457200" y="1473175"/>
            <a:ext cx="3295641" cy="2197094"/>
          </a:xfrm>
          <a:prstGeom prst="rect">
            <a:avLst/>
          </a:prstGeom>
          <a:noFill/>
          <a:ln>
            <a:noFill/>
          </a:ln>
        </p:spPr>
      </p:pic>
      <p:sp>
        <p:nvSpPr>
          <p:cNvPr id="34" name="Google Shape;34;p2"/>
          <p:cNvSpPr/>
          <p:nvPr/>
        </p:nvSpPr>
        <p:spPr>
          <a:xfrm>
            <a:off x="3981441" y="681363"/>
            <a:ext cx="1495890" cy="185738"/>
          </a:xfrm>
          <a:prstGeom prst="rect">
            <a:avLst/>
          </a:prstGeom>
          <a:solidFill>
            <a:srgbClr val="FF3B57">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5;p2"/>
          <p:cNvSpPr/>
          <p:nvPr/>
        </p:nvSpPr>
        <p:spPr>
          <a:xfrm>
            <a:off x="3981441" y="609608"/>
            <a:ext cx="1495890" cy="185738"/>
          </a:xfrm>
          <a:prstGeom prst="rect">
            <a:avLst/>
          </a:prstGeom>
          <a:noFill/>
          <a:ln>
            <a:noFill/>
          </a:ln>
        </p:spPr>
        <p:txBody>
          <a:bodyPr spcFirstLastPara="1" wrap="square" lIns="102100" tIns="34025" rIns="102100" bIns="34025" anchor="t" anchorCtr="0">
            <a:spAutoFit/>
          </a:bodyPr>
          <a:lstStyle/>
          <a:p>
            <a:pPr marL="0" marR="0" lvl="0" indent="0" algn="l" rtl="0">
              <a:lnSpc>
                <a:spcPct val="171000"/>
              </a:lnSpc>
              <a:spcBef>
                <a:spcPts val="0"/>
              </a:spcBef>
              <a:spcAft>
                <a:spcPts val="0"/>
              </a:spcAft>
              <a:buClr>
                <a:srgbClr val="FF3B57"/>
              </a:buClr>
              <a:buSzPts val="584"/>
              <a:buFont typeface="Calibri"/>
              <a:buNone/>
            </a:pPr>
            <a:r>
              <a:rPr lang="en-US" sz="585" b="1" i="0" u="none" strike="noStrike" cap="none">
                <a:solidFill>
                  <a:srgbClr val="FF3B57"/>
                </a:solidFill>
                <a:latin typeface="Calibri"/>
                <a:ea typeface="Calibri"/>
                <a:cs typeface="Calibri"/>
                <a:sym typeface="Calibri"/>
              </a:rPr>
              <a:t>⚠ SECURITY GAP DETECTED</a:t>
            </a:r>
            <a:endParaRPr sz="585" b="0" i="0" u="none" strike="noStrike" cap="none">
              <a:solidFill>
                <a:schemeClr val="dk1"/>
              </a:solidFill>
              <a:latin typeface="Calibri"/>
              <a:ea typeface="Calibri"/>
              <a:cs typeface="Calibri"/>
              <a:sym typeface="Calibri"/>
            </a:endParaRPr>
          </a:p>
        </p:txBody>
      </p:sp>
      <p:sp>
        <p:nvSpPr>
          <p:cNvPr id="36" name="Google Shape;36;p2"/>
          <p:cNvSpPr/>
          <p:nvPr/>
        </p:nvSpPr>
        <p:spPr>
          <a:xfrm>
            <a:off x="3981441" y="1038551"/>
            <a:ext cx="4705331" cy="321469"/>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Clr>
                <a:srgbClr val="00D9FF"/>
              </a:buClr>
              <a:buSzPts val="1808"/>
              <a:buFont typeface="Calibri"/>
              <a:buNone/>
            </a:pPr>
            <a:r>
              <a:rPr lang="en-US" sz="1810" b="1" i="0" u="none" strike="noStrike" cap="none">
                <a:solidFill>
                  <a:srgbClr val="00D9FF"/>
                </a:solidFill>
                <a:latin typeface="Calibri"/>
                <a:ea typeface="Calibri"/>
                <a:cs typeface="Calibri"/>
                <a:sym typeface="Calibri"/>
              </a:rPr>
              <a:t>The Runtime Security Problem</a:t>
            </a:r>
            <a:endParaRPr sz="1810" b="0" i="0" u="none" strike="noStrike" cap="none">
              <a:solidFill>
                <a:schemeClr val="dk1"/>
              </a:solidFill>
              <a:latin typeface="Calibri"/>
              <a:ea typeface="Calibri"/>
              <a:cs typeface="Calibri"/>
              <a:sym typeface="Calibri"/>
            </a:endParaRPr>
          </a:p>
        </p:txBody>
      </p:sp>
      <p:sp>
        <p:nvSpPr>
          <p:cNvPr id="37" name="Google Shape;37;p2"/>
          <p:cNvSpPr/>
          <p:nvPr/>
        </p:nvSpPr>
        <p:spPr>
          <a:xfrm>
            <a:off x="3981441" y="1531469"/>
            <a:ext cx="4705331" cy="928688"/>
          </a:xfrm>
          <a:prstGeom prst="rect">
            <a:avLst/>
          </a:prstGeom>
          <a:noFill/>
          <a:ln>
            <a:noFill/>
          </a:ln>
        </p:spPr>
        <p:txBody>
          <a:bodyPr spcFirstLastPara="1" wrap="square" lIns="0" tIns="0" rIns="0" bIns="0" anchor="t" anchorCtr="0">
            <a:spAutoFit/>
          </a:bodyPr>
          <a:lstStyle/>
          <a:p>
            <a:pPr marL="0" marR="0" lvl="0" indent="0" algn="l" rtl="0">
              <a:lnSpc>
                <a:spcPct val="171000"/>
              </a:lnSpc>
              <a:spcBef>
                <a:spcPts val="0"/>
              </a:spcBef>
              <a:spcAft>
                <a:spcPts val="0"/>
              </a:spcAft>
              <a:buClr>
                <a:srgbClr val="FF3B57"/>
              </a:buClr>
              <a:buSzPts val="987"/>
              <a:buFont typeface="Calibri"/>
              <a:buNone/>
            </a:pPr>
            <a:r>
              <a:rPr lang="en-US" sz="985" b="1" i="0" u="none" strike="noStrike" cap="none">
                <a:solidFill>
                  <a:srgbClr val="FF3B57"/>
                </a:solidFill>
                <a:latin typeface="Calibri"/>
                <a:ea typeface="Calibri"/>
                <a:cs typeface="Calibri"/>
                <a:sym typeface="Calibri"/>
              </a:rPr>
              <a:t>Perimeter defenses don't protect against internal threats during execution.</a:t>
            </a:r>
            <a:r>
              <a:rPr lang="en-US" sz="1050" b="0" i="0" u="none" strike="noStrike" cap="none">
                <a:solidFill>
                  <a:srgbClr val="E0E6ED"/>
                </a:solidFill>
                <a:latin typeface="Calibri"/>
                <a:ea typeface="Calibri"/>
                <a:cs typeface="Calibri"/>
                <a:sym typeface="Calibri"/>
              </a:rPr>
              <a:t> Traditional Kubernetes security measures focus on access control and initial configuration, but fail to detect malicious behaviors after deployment.</a:t>
            </a:r>
            <a:endParaRPr sz="985" b="0" i="0" u="none" strike="noStrike" cap="none">
              <a:solidFill>
                <a:schemeClr val="dk1"/>
              </a:solidFill>
              <a:latin typeface="Calibri"/>
              <a:ea typeface="Calibri"/>
              <a:cs typeface="Calibri"/>
              <a:sym typeface="Calibri"/>
            </a:endParaRPr>
          </a:p>
        </p:txBody>
      </p:sp>
      <p:sp>
        <p:nvSpPr>
          <p:cNvPr id="38" name="Google Shape;38;p2"/>
          <p:cNvSpPr/>
          <p:nvPr/>
        </p:nvSpPr>
        <p:spPr>
          <a:xfrm>
            <a:off x="3981441" y="2745907"/>
            <a:ext cx="4705331" cy="200025"/>
          </a:xfrm>
          <a:prstGeom prst="rect">
            <a:avLst/>
          </a:prstGeom>
          <a:noFill/>
          <a:ln>
            <a:noFill/>
          </a:ln>
        </p:spPr>
        <p:txBody>
          <a:bodyPr spcFirstLastPara="1" wrap="square" lIns="0" tIns="0" rIns="0" bIns="0" anchor="t" anchorCtr="0">
            <a:spAutoFit/>
          </a:bodyPr>
          <a:lstStyle/>
          <a:p>
            <a:pPr marL="0" marR="0" lvl="0" indent="0" algn="l" rtl="0">
              <a:lnSpc>
                <a:spcPct val="181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KEY RUNTIME VULNERABILITIES:</a:t>
            </a:r>
            <a:endParaRPr sz="885" b="0" i="0" u="none" strike="noStrike" cap="none">
              <a:solidFill>
                <a:schemeClr val="dk1"/>
              </a:solidFill>
              <a:latin typeface="Calibri"/>
              <a:ea typeface="Calibri"/>
              <a:cs typeface="Calibri"/>
              <a:sym typeface="Calibri"/>
            </a:endParaRPr>
          </a:p>
        </p:txBody>
      </p:sp>
      <p:sp>
        <p:nvSpPr>
          <p:cNvPr id="39" name="Google Shape;39;p2"/>
          <p:cNvSpPr/>
          <p:nvPr/>
        </p:nvSpPr>
        <p:spPr>
          <a:xfrm>
            <a:off x="3981441" y="3031657"/>
            <a:ext cx="4705331" cy="218582"/>
          </a:xfrm>
          <a:prstGeom prst="rect">
            <a:avLst/>
          </a:prstGeom>
          <a:noFill/>
          <a:ln>
            <a:noFill/>
          </a:ln>
        </p:spPr>
        <p:txBody>
          <a:bodyPr spcFirstLastPara="1" wrap="square" lIns="255125" tIns="0" rIns="0" bIns="0" anchor="t" anchorCtr="0">
            <a:spAutoFit/>
          </a:bodyPr>
          <a:lstStyle/>
          <a:p>
            <a:pPr marL="0" marR="0" lvl="0" indent="0" algn="l" rtl="0">
              <a:lnSpc>
                <a:spcPct val="191000"/>
              </a:lnSpc>
              <a:spcBef>
                <a:spcPts val="0"/>
              </a:spcBef>
              <a:spcAft>
                <a:spcPts val="0"/>
              </a:spcAft>
              <a:buClr>
                <a:srgbClr val="E0E6ED"/>
              </a:buClr>
              <a:buSzPts val="888"/>
              <a:buFont typeface="Calibri"/>
              <a:buNone/>
            </a:pPr>
            <a:r>
              <a:rPr lang="en-US" sz="890" b="0" i="0" u="none" strike="noStrike" cap="none">
                <a:solidFill>
                  <a:srgbClr val="E0E6ED"/>
                </a:solidFill>
                <a:latin typeface="Calibri"/>
                <a:ea typeface="Calibri"/>
                <a:cs typeface="Calibri"/>
                <a:sym typeface="Calibri"/>
              </a:rPr>
              <a:t>Execution of unauthorized commands inside containers</a:t>
            </a:r>
            <a:endParaRPr sz="890" b="0" i="0" u="none" strike="noStrike" cap="none">
              <a:solidFill>
                <a:schemeClr val="dk1"/>
              </a:solidFill>
              <a:latin typeface="Calibri"/>
              <a:ea typeface="Calibri"/>
              <a:cs typeface="Calibri"/>
              <a:sym typeface="Calibri"/>
            </a:endParaRPr>
          </a:p>
        </p:txBody>
      </p:sp>
      <p:sp>
        <p:nvSpPr>
          <p:cNvPr id="40" name="Google Shape;40;p2"/>
          <p:cNvSpPr/>
          <p:nvPr/>
        </p:nvSpPr>
        <p:spPr>
          <a:xfrm>
            <a:off x="3981441" y="3335964"/>
            <a:ext cx="4705331" cy="218582"/>
          </a:xfrm>
          <a:prstGeom prst="rect">
            <a:avLst/>
          </a:prstGeom>
          <a:noFill/>
          <a:ln>
            <a:noFill/>
          </a:ln>
        </p:spPr>
        <p:txBody>
          <a:bodyPr spcFirstLastPara="1" wrap="square" lIns="255125" tIns="0" rIns="0" bIns="0" anchor="t" anchorCtr="0">
            <a:spAutoFit/>
          </a:bodyPr>
          <a:lstStyle/>
          <a:p>
            <a:pPr marL="0" marR="0" lvl="0" indent="0" algn="l" rtl="0">
              <a:lnSpc>
                <a:spcPct val="191000"/>
              </a:lnSpc>
              <a:spcBef>
                <a:spcPts val="0"/>
              </a:spcBef>
              <a:spcAft>
                <a:spcPts val="0"/>
              </a:spcAft>
              <a:buClr>
                <a:srgbClr val="E0E6ED"/>
              </a:buClr>
              <a:buSzPts val="888"/>
              <a:buFont typeface="Calibri"/>
              <a:buNone/>
            </a:pPr>
            <a:r>
              <a:rPr lang="en-US" sz="890" b="0" i="0" u="none" strike="noStrike" cap="none">
                <a:solidFill>
                  <a:srgbClr val="E0E6ED"/>
                </a:solidFill>
                <a:latin typeface="Calibri"/>
                <a:ea typeface="Calibri"/>
                <a:cs typeface="Calibri"/>
                <a:sym typeface="Calibri"/>
              </a:rPr>
              <a:t>Access to sensitive system files</a:t>
            </a:r>
            <a:endParaRPr sz="890" b="0" i="0" u="none" strike="noStrike" cap="none">
              <a:solidFill>
                <a:schemeClr val="dk1"/>
              </a:solidFill>
              <a:latin typeface="Calibri"/>
              <a:ea typeface="Calibri"/>
              <a:cs typeface="Calibri"/>
              <a:sym typeface="Calibri"/>
            </a:endParaRPr>
          </a:p>
        </p:txBody>
      </p:sp>
      <p:sp>
        <p:nvSpPr>
          <p:cNvPr id="41" name="Google Shape;41;p2"/>
          <p:cNvSpPr/>
          <p:nvPr/>
        </p:nvSpPr>
        <p:spPr>
          <a:xfrm>
            <a:off x="3981441" y="3640271"/>
            <a:ext cx="4705331" cy="218582"/>
          </a:xfrm>
          <a:prstGeom prst="rect">
            <a:avLst/>
          </a:prstGeom>
          <a:noFill/>
          <a:ln>
            <a:noFill/>
          </a:ln>
        </p:spPr>
        <p:txBody>
          <a:bodyPr spcFirstLastPara="1" wrap="square" lIns="255125" tIns="0" rIns="0" bIns="0" anchor="t" anchorCtr="0">
            <a:spAutoFit/>
          </a:bodyPr>
          <a:lstStyle/>
          <a:p>
            <a:pPr marL="0" marR="0" lvl="0" indent="0" algn="l" rtl="0">
              <a:lnSpc>
                <a:spcPct val="191000"/>
              </a:lnSpc>
              <a:spcBef>
                <a:spcPts val="0"/>
              </a:spcBef>
              <a:spcAft>
                <a:spcPts val="0"/>
              </a:spcAft>
              <a:buClr>
                <a:srgbClr val="E0E6ED"/>
              </a:buClr>
              <a:buSzPts val="888"/>
              <a:buFont typeface="Calibri"/>
              <a:buNone/>
            </a:pPr>
            <a:r>
              <a:rPr lang="en-US" sz="890" b="0" i="0" u="none" strike="noStrike" cap="none">
                <a:solidFill>
                  <a:srgbClr val="E0E6ED"/>
                </a:solidFill>
                <a:latin typeface="Calibri"/>
                <a:ea typeface="Calibri"/>
                <a:cs typeface="Calibri"/>
                <a:sym typeface="Calibri"/>
              </a:rPr>
              <a:t>Suspicious or unexpected network connections</a:t>
            </a:r>
            <a:endParaRPr sz="890" b="0" i="0" u="none" strike="noStrike" cap="none">
              <a:solidFill>
                <a:schemeClr val="dk1"/>
              </a:solidFill>
              <a:latin typeface="Calibri"/>
              <a:ea typeface="Calibri"/>
              <a:cs typeface="Calibri"/>
              <a:sym typeface="Calibri"/>
            </a:endParaRPr>
          </a:p>
        </p:txBody>
      </p:sp>
      <p:sp>
        <p:nvSpPr>
          <p:cNvPr id="42" name="Google Shape;42;p2"/>
          <p:cNvSpPr/>
          <p:nvPr/>
        </p:nvSpPr>
        <p:spPr>
          <a:xfrm>
            <a:off x="3981441" y="3944578"/>
            <a:ext cx="4705331" cy="218582"/>
          </a:xfrm>
          <a:prstGeom prst="rect">
            <a:avLst/>
          </a:prstGeom>
          <a:noFill/>
          <a:ln>
            <a:noFill/>
          </a:ln>
        </p:spPr>
        <p:txBody>
          <a:bodyPr spcFirstLastPara="1" wrap="square" lIns="255125" tIns="0" rIns="0" bIns="0" anchor="t" anchorCtr="0">
            <a:spAutoFit/>
          </a:bodyPr>
          <a:lstStyle/>
          <a:p>
            <a:pPr marL="0" marR="0" lvl="0" indent="0" algn="l" rtl="0">
              <a:lnSpc>
                <a:spcPct val="191000"/>
              </a:lnSpc>
              <a:spcBef>
                <a:spcPts val="0"/>
              </a:spcBef>
              <a:spcAft>
                <a:spcPts val="0"/>
              </a:spcAft>
              <a:buClr>
                <a:srgbClr val="E0E6ED"/>
              </a:buClr>
              <a:buSzPts val="888"/>
              <a:buFont typeface="Calibri"/>
              <a:buNone/>
            </a:pPr>
            <a:r>
              <a:rPr lang="en-US" sz="890" b="0" i="0" u="none" strike="noStrike" cap="none">
                <a:solidFill>
                  <a:srgbClr val="E0E6ED"/>
                </a:solidFill>
                <a:latin typeface="Calibri"/>
                <a:ea typeface="Calibri"/>
                <a:cs typeface="Calibri"/>
                <a:sym typeface="Calibri"/>
              </a:rPr>
              <a:t>Privilege escalation and configuration modifications</a:t>
            </a:r>
            <a:endParaRPr sz="890" b="0" i="0" u="none" strike="noStrike" cap="none">
              <a:solidFill>
                <a:schemeClr val="dk1"/>
              </a:solidFill>
              <a:latin typeface="Calibri"/>
              <a:ea typeface="Calibri"/>
              <a:cs typeface="Calibri"/>
              <a:sym typeface="Calibri"/>
            </a:endParaRPr>
          </a:p>
        </p:txBody>
      </p:sp>
      <p:sp>
        <p:nvSpPr>
          <p:cNvPr id="43" name="Google Shape;43;p2"/>
          <p:cNvSpPr/>
          <p:nvPr/>
        </p:nvSpPr>
        <p:spPr>
          <a:xfrm>
            <a:off x="3981441" y="4248885"/>
            <a:ext cx="4705331" cy="218582"/>
          </a:xfrm>
          <a:prstGeom prst="rect">
            <a:avLst/>
          </a:prstGeom>
          <a:noFill/>
          <a:ln>
            <a:noFill/>
          </a:ln>
        </p:spPr>
        <p:txBody>
          <a:bodyPr spcFirstLastPara="1" wrap="square" lIns="255125" tIns="0" rIns="0" bIns="0" anchor="t" anchorCtr="0">
            <a:spAutoFit/>
          </a:bodyPr>
          <a:lstStyle/>
          <a:p>
            <a:pPr marL="0" marR="0" lvl="0" indent="0" algn="l" rtl="0">
              <a:lnSpc>
                <a:spcPct val="191000"/>
              </a:lnSpc>
              <a:spcBef>
                <a:spcPts val="0"/>
              </a:spcBef>
              <a:spcAft>
                <a:spcPts val="0"/>
              </a:spcAft>
              <a:buClr>
                <a:srgbClr val="E0E6ED"/>
              </a:buClr>
              <a:buSzPts val="888"/>
              <a:buFont typeface="Calibri"/>
              <a:buNone/>
            </a:pPr>
            <a:r>
              <a:rPr lang="en-US" sz="890" b="0" i="0" u="none" strike="noStrike" cap="none">
                <a:solidFill>
                  <a:srgbClr val="E0E6ED"/>
                </a:solidFill>
                <a:latin typeface="Calibri"/>
                <a:ea typeface="Calibri"/>
                <a:cs typeface="Calibri"/>
                <a:sym typeface="Calibri"/>
              </a:rPr>
              <a:t>Malicious activities that go undetected</a:t>
            </a:r>
            <a:endParaRPr sz="890" b="0" i="0" u="none" strike="noStrike" cap="none">
              <a:solidFill>
                <a:schemeClr val="dk1"/>
              </a:solidFill>
              <a:latin typeface="Calibri"/>
              <a:ea typeface="Calibri"/>
              <a:cs typeface="Calibri"/>
              <a:sym typeface="Calibri"/>
            </a:endParaRPr>
          </a:p>
        </p:txBody>
      </p:sp>
      <p:sp>
        <p:nvSpPr>
          <p:cNvPr id="44" name="Google Shape;44;p2"/>
          <p:cNvSpPr/>
          <p:nvPr/>
        </p:nvSpPr>
        <p:spPr>
          <a:xfrm>
            <a:off x="3981441" y="3031657"/>
            <a:ext cx="60722" cy="218582"/>
          </a:xfrm>
          <a:prstGeom prst="rect">
            <a:avLst/>
          </a:prstGeom>
          <a:noFill/>
          <a:ln>
            <a:noFill/>
          </a:ln>
        </p:spPr>
        <p:txBody>
          <a:bodyPr spcFirstLastPara="1" wrap="square" lIns="0" tIns="0" rIns="0" bIns="0" anchor="t" anchorCtr="0">
            <a:spAutoFit/>
          </a:bodyPr>
          <a:lstStyle/>
          <a:p>
            <a:pPr marL="0" marR="0" lvl="0" indent="0" algn="l" rtl="0">
              <a:lnSpc>
                <a:spcPct val="204000"/>
              </a:lnSpc>
              <a:spcBef>
                <a:spcPts val="0"/>
              </a:spcBef>
              <a:spcAft>
                <a:spcPts val="0"/>
              </a:spcAft>
              <a:buClr>
                <a:srgbClr val="00FF88"/>
              </a:buClr>
              <a:buSzPts val="834"/>
              <a:buFont typeface="Calibri"/>
              <a:buNone/>
            </a:pPr>
            <a:r>
              <a:rPr lang="en-US" sz="835" b="1" i="0" u="none" strike="noStrike" cap="none">
                <a:solidFill>
                  <a:srgbClr val="00FF88"/>
                </a:solidFill>
                <a:latin typeface="Calibri"/>
                <a:ea typeface="Calibri"/>
                <a:cs typeface="Calibri"/>
                <a:sym typeface="Calibri"/>
              </a:rPr>
              <a:t>▸</a:t>
            </a:r>
            <a:endParaRPr sz="835" b="0" i="0" u="none" strike="noStrike" cap="none">
              <a:solidFill>
                <a:schemeClr val="dk1"/>
              </a:solidFill>
              <a:latin typeface="Calibri"/>
              <a:ea typeface="Calibri"/>
              <a:cs typeface="Calibri"/>
              <a:sym typeface="Calibri"/>
            </a:endParaRPr>
          </a:p>
        </p:txBody>
      </p:sp>
      <p:sp>
        <p:nvSpPr>
          <p:cNvPr id="45" name="Google Shape;45;p2"/>
          <p:cNvSpPr/>
          <p:nvPr/>
        </p:nvSpPr>
        <p:spPr>
          <a:xfrm>
            <a:off x="3981441" y="3335964"/>
            <a:ext cx="60722" cy="218582"/>
          </a:xfrm>
          <a:prstGeom prst="rect">
            <a:avLst/>
          </a:prstGeom>
          <a:noFill/>
          <a:ln>
            <a:noFill/>
          </a:ln>
        </p:spPr>
        <p:txBody>
          <a:bodyPr spcFirstLastPara="1" wrap="square" lIns="0" tIns="0" rIns="0" bIns="0" anchor="t" anchorCtr="0">
            <a:spAutoFit/>
          </a:bodyPr>
          <a:lstStyle/>
          <a:p>
            <a:pPr marL="0" marR="0" lvl="0" indent="0" algn="l" rtl="0">
              <a:lnSpc>
                <a:spcPct val="204000"/>
              </a:lnSpc>
              <a:spcBef>
                <a:spcPts val="0"/>
              </a:spcBef>
              <a:spcAft>
                <a:spcPts val="0"/>
              </a:spcAft>
              <a:buClr>
                <a:srgbClr val="00FF88"/>
              </a:buClr>
              <a:buSzPts val="834"/>
              <a:buFont typeface="Calibri"/>
              <a:buNone/>
            </a:pPr>
            <a:r>
              <a:rPr lang="en-US" sz="835" b="1" i="0" u="none" strike="noStrike" cap="none">
                <a:solidFill>
                  <a:srgbClr val="00FF88"/>
                </a:solidFill>
                <a:latin typeface="Calibri"/>
                <a:ea typeface="Calibri"/>
                <a:cs typeface="Calibri"/>
                <a:sym typeface="Calibri"/>
              </a:rPr>
              <a:t>▸</a:t>
            </a:r>
            <a:endParaRPr sz="835" b="0" i="0" u="none" strike="noStrike" cap="none">
              <a:solidFill>
                <a:schemeClr val="dk1"/>
              </a:solidFill>
              <a:latin typeface="Calibri"/>
              <a:ea typeface="Calibri"/>
              <a:cs typeface="Calibri"/>
              <a:sym typeface="Calibri"/>
            </a:endParaRPr>
          </a:p>
        </p:txBody>
      </p:sp>
      <p:sp>
        <p:nvSpPr>
          <p:cNvPr id="46" name="Google Shape;46;p2"/>
          <p:cNvSpPr/>
          <p:nvPr/>
        </p:nvSpPr>
        <p:spPr>
          <a:xfrm>
            <a:off x="3981441" y="3640271"/>
            <a:ext cx="60722" cy="218582"/>
          </a:xfrm>
          <a:prstGeom prst="rect">
            <a:avLst/>
          </a:prstGeom>
          <a:noFill/>
          <a:ln>
            <a:noFill/>
          </a:ln>
        </p:spPr>
        <p:txBody>
          <a:bodyPr spcFirstLastPara="1" wrap="square" lIns="0" tIns="0" rIns="0" bIns="0" anchor="t" anchorCtr="0">
            <a:spAutoFit/>
          </a:bodyPr>
          <a:lstStyle/>
          <a:p>
            <a:pPr marL="0" marR="0" lvl="0" indent="0" algn="l" rtl="0">
              <a:lnSpc>
                <a:spcPct val="204000"/>
              </a:lnSpc>
              <a:spcBef>
                <a:spcPts val="0"/>
              </a:spcBef>
              <a:spcAft>
                <a:spcPts val="0"/>
              </a:spcAft>
              <a:buClr>
                <a:srgbClr val="00FF88"/>
              </a:buClr>
              <a:buSzPts val="834"/>
              <a:buFont typeface="Calibri"/>
              <a:buNone/>
            </a:pPr>
            <a:r>
              <a:rPr lang="en-US" sz="835" b="1" i="0" u="none" strike="noStrike" cap="none">
                <a:solidFill>
                  <a:srgbClr val="00FF88"/>
                </a:solidFill>
                <a:latin typeface="Calibri"/>
                <a:ea typeface="Calibri"/>
                <a:cs typeface="Calibri"/>
                <a:sym typeface="Calibri"/>
              </a:rPr>
              <a:t>▸</a:t>
            </a:r>
            <a:endParaRPr sz="835" b="0" i="0" u="none" strike="noStrike" cap="none">
              <a:solidFill>
                <a:schemeClr val="dk1"/>
              </a:solidFill>
              <a:latin typeface="Calibri"/>
              <a:ea typeface="Calibri"/>
              <a:cs typeface="Calibri"/>
              <a:sym typeface="Calibri"/>
            </a:endParaRPr>
          </a:p>
        </p:txBody>
      </p:sp>
      <p:sp>
        <p:nvSpPr>
          <p:cNvPr id="47" name="Google Shape;47;p2"/>
          <p:cNvSpPr/>
          <p:nvPr/>
        </p:nvSpPr>
        <p:spPr>
          <a:xfrm>
            <a:off x="3981441" y="3944578"/>
            <a:ext cx="60722" cy="218582"/>
          </a:xfrm>
          <a:prstGeom prst="rect">
            <a:avLst/>
          </a:prstGeom>
          <a:noFill/>
          <a:ln>
            <a:noFill/>
          </a:ln>
        </p:spPr>
        <p:txBody>
          <a:bodyPr spcFirstLastPara="1" wrap="square" lIns="0" tIns="0" rIns="0" bIns="0" anchor="t" anchorCtr="0">
            <a:spAutoFit/>
          </a:bodyPr>
          <a:lstStyle/>
          <a:p>
            <a:pPr marL="0" marR="0" lvl="0" indent="0" algn="l" rtl="0">
              <a:lnSpc>
                <a:spcPct val="204000"/>
              </a:lnSpc>
              <a:spcBef>
                <a:spcPts val="0"/>
              </a:spcBef>
              <a:spcAft>
                <a:spcPts val="0"/>
              </a:spcAft>
              <a:buClr>
                <a:srgbClr val="00FF88"/>
              </a:buClr>
              <a:buSzPts val="834"/>
              <a:buFont typeface="Calibri"/>
              <a:buNone/>
            </a:pPr>
            <a:r>
              <a:rPr lang="en-US" sz="835" b="1" i="0" u="none" strike="noStrike" cap="none">
                <a:solidFill>
                  <a:srgbClr val="00FF88"/>
                </a:solidFill>
                <a:latin typeface="Calibri"/>
                <a:ea typeface="Calibri"/>
                <a:cs typeface="Calibri"/>
                <a:sym typeface="Calibri"/>
              </a:rPr>
              <a:t>▸</a:t>
            </a:r>
            <a:endParaRPr sz="835" b="0" i="0" u="none" strike="noStrike" cap="none">
              <a:solidFill>
                <a:schemeClr val="dk1"/>
              </a:solidFill>
              <a:latin typeface="Calibri"/>
              <a:ea typeface="Calibri"/>
              <a:cs typeface="Calibri"/>
              <a:sym typeface="Calibri"/>
            </a:endParaRPr>
          </a:p>
        </p:txBody>
      </p:sp>
      <p:sp>
        <p:nvSpPr>
          <p:cNvPr id="48" name="Google Shape;48;p2"/>
          <p:cNvSpPr/>
          <p:nvPr/>
        </p:nvSpPr>
        <p:spPr>
          <a:xfrm>
            <a:off x="3981441" y="4248885"/>
            <a:ext cx="60722" cy="218582"/>
          </a:xfrm>
          <a:prstGeom prst="rect">
            <a:avLst/>
          </a:prstGeom>
          <a:noFill/>
          <a:ln>
            <a:noFill/>
          </a:ln>
        </p:spPr>
        <p:txBody>
          <a:bodyPr spcFirstLastPara="1" wrap="square" lIns="0" tIns="0" rIns="0" bIns="0" anchor="t" anchorCtr="0">
            <a:spAutoFit/>
          </a:bodyPr>
          <a:lstStyle/>
          <a:p>
            <a:pPr marL="0" marR="0" lvl="0" indent="0" algn="l" rtl="0">
              <a:lnSpc>
                <a:spcPct val="204000"/>
              </a:lnSpc>
              <a:spcBef>
                <a:spcPts val="0"/>
              </a:spcBef>
              <a:spcAft>
                <a:spcPts val="0"/>
              </a:spcAft>
              <a:buClr>
                <a:srgbClr val="00FF88"/>
              </a:buClr>
              <a:buSzPts val="834"/>
              <a:buFont typeface="Calibri"/>
              <a:buNone/>
            </a:pPr>
            <a:r>
              <a:rPr lang="en-US" sz="835" b="1" i="0" u="none" strike="noStrike" cap="none">
                <a:solidFill>
                  <a:srgbClr val="00FF88"/>
                </a:solidFill>
                <a:latin typeface="Calibri"/>
                <a:ea typeface="Calibri"/>
                <a:cs typeface="Calibri"/>
                <a:sym typeface="Calibri"/>
              </a:rPr>
              <a:t>▸</a:t>
            </a:r>
            <a:endParaRPr sz="835" b="0" i="0" u="none" strike="noStrike" cap="none">
              <a:solidFill>
                <a:schemeClr val="dk1"/>
              </a:solidFill>
              <a:latin typeface="Calibri"/>
              <a:ea typeface="Calibri"/>
              <a:cs typeface="Calibri"/>
              <a:sym typeface="Calibri"/>
            </a:endParaRPr>
          </a:p>
        </p:txBody>
      </p:sp>
      <p:sp>
        <p:nvSpPr>
          <p:cNvPr id="49" name="Google Shape;49;p2"/>
          <p:cNvSpPr/>
          <p:nvPr/>
        </p:nvSpPr>
        <p:spPr>
          <a:xfrm>
            <a:off x="457200" y="4832747"/>
            <a:ext cx="1469213"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 threat_analysis --mode=runtime</a:t>
            </a:r>
            <a:endParaRPr sz="675" b="0" i="0" u="none" strike="noStrike" cap="none">
              <a:solidFill>
                <a:schemeClr val="dk1"/>
              </a:solidFill>
              <a:latin typeface="Calibri"/>
              <a:ea typeface="Calibri"/>
              <a:cs typeface="Calibri"/>
              <a:sym typeface="Calibri"/>
            </a:endParaRPr>
          </a:p>
        </p:txBody>
      </p:sp>
      <p:sp>
        <p:nvSpPr>
          <p:cNvPr id="50" name="Google Shape;50;p2"/>
          <p:cNvSpPr/>
          <p:nvPr/>
        </p:nvSpPr>
        <p:spPr>
          <a:xfrm>
            <a:off x="8165055" y="4832747"/>
            <a:ext cx="52174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SLIDE 02/12</a:t>
            </a:r>
            <a:endParaRPr sz="675"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5" name="Shape 55"/>
        <p:cNvGrpSpPr/>
        <p:nvPr/>
      </p:nvGrpSpPr>
      <p:grpSpPr>
        <a:xfrm>
          <a:off x="0" y="0"/>
          <a:ext cx="0" cy="0"/>
          <a:chOff x="0" y="0"/>
          <a:chExt cx="0" cy="0"/>
        </a:xfrm>
      </p:grpSpPr>
      <p:pic>
        <p:nvPicPr>
          <p:cNvPr id="56" name="Google Shape;56;p3" descr="preencoded.png"/>
          <p:cNvPicPr preferRelativeResize="0"/>
          <p:nvPr/>
        </p:nvPicPr>
        <p:blipFill rotWithShape="1">
          <a:blip r:embed="rId1"/>
          <a:srcRect/>
          <a:stretch>
            <a:fillRect/>
          </a:stretch>
        </p:blipFill>
        <p:spPr>
          <a:xfrm>
            <a:off x="0" y="0"/>
            <a:ext cx="9144000" cy="6009289"/>
          </a:xfrm>
          <a:prstGeom prst="rect">
            <a:avLst/>
          </a:prstGeom>
          <a:noFill/>
          <a:ln>
            <a:noFill/>
          </a:ln>
        </p:spPr>
      </p:pic>
      <p:sp>
        <p:nvSpPr>
          <p:cNvPr id="57" name="Google Shape;57;p3"/>
          <p:cNvSpPr/>
          <p:nvPr/>
        </p:nvSpPr>
        <p:spPr>
          <a:xfrm>
            <a:off x="457200" y="342900"/>
            <a:ext cx="1377655" cy="225028"/>
          </a:xfrm>
          <a:prstGeom prst="rect">
            <a:avLst/>
          </a:prstGeom>
          <a:solidFill>
            <a:srgbClr val="00FF88">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58;p3"/>
          <p:cNvSpPr/>
          <p:nvPr/>
        </p:nvSpPr>
        <p:spPr>
          <a:xfrm>
            <a:off x="457200" y="342900"/>
            <a:ext cx="1377655" cy="225028"/>
          </a:xfrm>
          <a:prstGeom prst="rect">
            <a:avLst/>
          </a:prstGeom>
          <a:noFill/>
          <a:ln>
            <a:noFill/>
          </a:ln>
        </p:spPr>
        <p:txBody>
          <a:bodyPr spcFirstLastPara="1" wrap="square" lIns="119125" tIns="51050" rIns="119125" bIns="51050" anchor="t" anchorCtr="0">
            <a:spAutoFit/>
          </a:bodyPr>
          <a:lstStyle/>
          <a:p>
            <a:pPr marL="0" marR="0" lvl="0" indent="0" algn="l" rtl="0">
              <a:lnSpc>
                <a:spcPct val="174000"/>
              </a:lnSpc>
              <a:spcBef>
                <a:spcPts val="0"/>
              </a:spcBef>
              <a:spcAft>
                <a:spcPts val="0"/>
              </a:spcAft>
              <a:buClr>
                <a:srgbClr val="00FF88"/>
              </a:buClr>
              <a:buSzPts val="634"/>
              <a:buFont typeface="Calibri"/>
              <a:buNone/>
            </a:pPr>
            <a:r>
              <a:rPr lang="en-US" sz="635" b="1" i="0" u="none" strike="noStrike" cap="none">
                <a:solidFill>
                  <a:srgbClr val="00FF88"/>
                </a:solidFill>
                <a:latin typeface="Calibri"/>
                <a:ea typeface="Calibri"/>
                <a:cs typeface="Calibri"/>
                <a:sym typeface="Calibri"/>
              </a:rPr>
              <a:t>🔐 CKS CERTIFICATION</a:t>
            </a:r>
            <a:endParaRPr sz="635" b="0" i="0" u="none" strike="noStrike" cap="none">
              <a:solidFill>
                <a:schemeClr val="dk1"/>
              </a:solidFill>
              <a:latin typeface="Calibri"/>
              <a:ea typeface="Calibri"/>
              <a:cs typeface="Calibri"/>
              <a:sym typeface="Calibri"/>
            </a:endParaRPr>
          </a:p>
        </p:txBody>
      </p:sp>
      <p:sp>
        <p:nvSpPr>
          <p:cNvPr id="59" name="Google Shape;59;p3"/>
          <p:cNvSpPr/>
          <p:nvPr/>
        </p:nvSpPr>
        <p:spPr>
          <a:xfrm>
            <a:off x="457200" y="682228"/>
            <a:ext cx="8229600" cy="285750"/>
          </a:xfrm>
          <a:prstGeom prst="rect">
            <a:avLst/>
          </a:prstGeom>
          <a:noFill/>
          <a:ln>
            <a:noFill/>
          </a:ln>
        </p:spPr>
        <p:txBody>
          <a:bodyPr spcFirstLastPara="1" wrap="square" lIns="0" tIns="0" rIns="0" bIns="0" anchor="t" anchorCtr="0">
            <a:spAutoFit/>
          </a:bodyPr>
          <a:lstStyle/>
          <a:p>
            <a:pPr marL="0" marR="0" lvl="0" indent="0" algn="l" rtl="0">
              <a:lnSpc>
                <a:spcPct val="127000"/>
              </a:lnSpc>
              <a:spcBef>
                <a:spcPts val="0"/>
              </a:spcBef>
              <a:spcAft>
                <a:spcPts val="0"/>
              </a:spcAft>
              <a:buClr>
                <a:srgbClr val="00D9FF"/>
              </a:buClr>
              <a:buSzPts val="1808"/>
              <a:buFont typeface="Calibri"/>
              <a:buNone/>
            </a:pPr>
            <a:r>
              <a:rPr lang="en-US" sz="1810" b="1" i="0" u="none" strike="noStrike" cap="none">
                <a:solidFill>
                  <a:srgbClr val="00D9FF"/>
                </a:solidFill>
                <a:latin typeface="Calibri"/>
                <a:ea typeface="Calibri"/>
                <a:cs typeface="Calibri"/>
                <a:sym typeface="Calibri"/>
              </a:rPr>
              <a:t>Runtime Security in CKS Context</a:t>
            </a:r>
            <a:endParaRPr sz="1810" b="0" i="0" u="none" strike="noStrike" cap="none">
              <a:solidFill>
                <a:schemeClr val="dk1"/>
              </a:solidFill>
              <a:latin typeface="Calibri"/>
              <a:ea typeface="Calibri"/>
              <a:cs typeface="Calibri"/>
              <a:sym typeface="Calibri"/>
            </a:endParaRPr>
          </a:p>
        </p:txBody>
      </p:sp>
      <p:sp>
        <p:nvSpPr>
          <p:cNvPr id="60" name="Google Shape;60;p3"/>
          <p:cNvSpPr/>
          <p:nvPr/>
        </p:nvSpPr>
        <p:spPr>
          <a:xfrm>
            <a:off x="457200" y="1082278"/>
            <a:ext cx="7315200" cy="696516"/>
          </a:xfrm>
          <a:prstGeom prst="rect">
            <a:avLst/>
          </a:prstGeom>
          <a:noFill/>
          <a:ln>
            <a:noFill/>
          </a:ln>
        </p:spPr>
        <p:txBody>
          <a:bodyPr spcFirstLastPara="1" wrap="square" lIns="0" tIns="0" rIns="0" bIns="0" anchor="t" anchorCtr="0">
            <a:spAutoFit/>
          </a:bodyPr>
          <a:lstStyle/>
          <a:p>
            <a:pPr marL="0" marR="0" lvl="0" indent="0" algn="l" rtl="0">
              <a:lnSpc>
                <a:spcPct val="171000"/>
              </a:lnSpc>
              <a:spcBef>
                <a:spcPts val="0"/>
              </a:spcBef>
              <a:spcAft>
                <a:spcPts val="0"/>
              </a:spcAft>
              <a:buClr>
                <a:srgbClr val="00FF88"/>
              </a:buClr>
              <a:buSzPts val="987"/>
              <a:buFont typeface="Calibri"/>
              <a:buNone/>
            </a:pPr>
            <a:r>
              <a:rPr lang="en-US" sz="985" b="1" i="0" u="none" strike="noStrike" cap="none">
                <a:solidFill>
                  <a:srgbClr val="00FF88"/>
                </a:solidFill>
                <a:latin typeface="Calibri"/>
                <a:ea typeface="Calibri"/>
                <a:cs typeface="Calibri"/>
                <a:sym typeface="Calibri"/>
              </a:rPr>
              <a:t>Runtime security complements build and deploy practices.</a:t>
            </a:r>
            <a:r>
              <a:rPr lang="en-US" sz="1050" b="0" i="0" u="none" strike="noStrike" cap="none">
                <a:solidFill>
                  <a:srgbClr val="E0E6ED"/>
                </a:solidFill>
                <a:latin typeface="Calibri"/>
                <a:ea typeface="Calibri"/>
                <a:cs typeface="Calibri"/>
                <a:sym typeface="Calibri"/>
              </a:rPr>
              <a:t> The Certified Kubernetes Security Specialist (CKS) exam recognizes that security doesn't end at deployment. While DevSecOps practices protect the development pipeline, Runtime Security monitors the actual behavior of workloads in production.</a:t>
            </a:r>
            <a:endParaRPr sz="985" b="0" i="0" u="none" strike="noStrike" cap="none">
              <a:solidFill>
                <a:schemeClr val="dk1"/>
              </a:solidFill>
              <a:latin typeface="Calibri"/>
              <a:ea typeface="Calibri"/>
              <a:cs typeface="Calibri"/>
              <a:sym typeface="Calibri"/>
            </a:endParaRPr>
          </a:p>
        </p:txBody>
      </p:sp>
      <p:pic>
        <p:nvPicPr>
          <p:cNvPr id="61" name="Google Shape;61;p3" descr="preencoded.png"/>
          <p:cNvPicPr preferRelativeResize="0"/>
          <p:nvPr/>
        </p:nvPicPr>
        <p:blipFill rotWithShape="1">
          <a:blip r:embed="rId2"/>
          <a:srcRect/>
          <a:stretch>
            <a:fillRect/>
          </a:stretch>
        </p:blipFill>
        <p:spPr>
          <a:xfrm>
            <a:off x="2857500" y="2121694"/>
            <a:ext cx="3429000" cy="2286000"/>
          </a:xfrm>
          <a:prstGeom prst="rect">
            <a:avLst/>
          </a:prstGeom>
          <a:noFill/>
          <a:ln>
            <a:noFill/>
          </a:ln>
        </p:spPr>
      </p:pic>
      <p:sp>
        <p:nvSpPr>
          <p:cNvPr id="62" name="Google Shape;62;p3"/>
          <p:cNvSpPr/>
          <p:nvPr/>
        </p:nvSpPr>
        <p:spPr>
          <a:xfrm>
            <a:off x="457200" y="4693444"/>
            <a:ext cx="4000500" cy="972945"/>
          </a:xfrm>
          <a:prstGeom prst="rect">
            <a:avLst/>
          </a:prstGeom>
          <a:solidFill>
            <a:srgbClr val="00D9FF">
              <a:alpha val="4705"/>
            </a:srgbClr>
          </a:solidFill>
          <a:ln w="9525" cap="flat" cmpd="sng">
            <a:solidFill>
              <a:srgbClr val="00D9FF">
                <a:alpha val="2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3"/>
          <p:cNvSpPr/>
          <p:nvPr/>
        </p:nvSpPr>
        <p:spPr>
          <a:xfrm>
            <a:off x="600075" y="4836319"/>
            <a:ext cx="3714750" cy="221456"/>
          </a:xfrm>
          <a:prstGeom prst="rect">
            <a:avLst/>
          </a:prstGeom>
          <a:noFill/>
          <a:ln>
            <a:noFill/>
          </a:ln>
        </p:spPr>
        <p:txBody>
          <a:bodyPr spcFirstLastPara="1" wrap="square" lIns="0" tIns="0" rIns="0" bIns="68050" anchor="t" anchorCtr="0">
            <a:spAutoFit/>
          </a:bodyPr>
          <a:lstStyle/>
          <a:p>
            <a:pPr marL="0" marR="0" lvl="0" indent="0" algn="l" rtl="0">
              <a:lnSpc>
                <a:spcPct val="176000"/>
              </a:lnSpc>
              <a:spcBef>
                <a:spcPts val="0"/>
              </a:spcBef>
              <a:spcAft>
                <a:spcPts val="0"/>
              </a:spcAft>
              <a:buClr>
                <a:srgbClr val="00D9FF"/>
              </a:buClr>
              <a:buSzPts val="683"/>
              <a:buFont typeface="Calibri"/>
              <a:buNone/>
            </a:pPr>
            <a:r>
              <a:rPr lang="en-US" sz="685" b="1" i="0" u="none" strike="noStrike" cap="none">
                <a:solidFill>
                  <a:srgbClr val="00D9FF"/>
                </a:solidFill>
                <a:latin typeface="Calibri"/>
                <a:ea typeface="Calibri"/>
                <a:cs typeface="Calibri"/>
                <a:sym typeface="Calibri"/>
              </a:rPr>
              <a:t>BUILD / DEPLOY → STATIC SECURITY</a:t>
            </a:r>
            <a:endParaRPr sz="685" b="0" i="0" u="none" strike="noStrike" cap="none">
              <a:solidFill>
                <a:schemeClr val="dk1"/>
              </a:solidFill>
              <a:latin typeface="Calibri"/>
              <a:ea typeface="Calibri"/>
              <a:cs typeface="Calibri"/>
              <a:sym typeface="Calibri"/>
            </a:endParaRPr>
          </a:p>
        </p:txBody>
      </p:sp>
      <p:sp>
        <p:nvSpPr>
          <p:cNvPr id="64" name="Google Shape;64;p3"/>
          <p:cNvSpPr/>
          <p:nvPr/>
        </p:nvSpPr>
        <p:spPr>
          <a:xfrm>
            <a:off x="600075" y="5143500"/>
            <a:ext cx="3714750" cy="365727"/>
          </a:xfrm>
          <a:prstGeom prst="rect">
            <a:avLst/>
          </a:prstGeom>
          <a:noFill/>
          <a:ln>
            <a:noFill/>
          </a:ln>
        </p:spPr>
        <p:txBody>
          <a:bodyPr spcFirstLastPara="1" wrap="square" lIns="0" tIns="0" rIns="0" bIns="0" anchor="t" anchorCtr="0">
            <a:spAutoFit/>
          </a:bodyPr>
          <a:lstStyle/>
          <a:p>
            <a:pPr marL="0" marR="0" lvl="0" indent="0" algn="l" rtl="0">
              <a:lnSpc>
                <a:spcPct val="168000"/>
              </a:lnSpc>
              <a:spcBef>
                <a:spcPts val="0"/>
              </a:spcBef>
              <a:spcAft>
                <a:spcPts val="0"/>
              </a:spcAft>
              <a:buClr>
                <a:srgbClr val="E0E6ED"/>
              </a:buClr>
              <a:buSzPts val="834"/>
              <a:buFont typeface="Calibri"/>
              <a:buNone/>
            </a:pPr>
            <a:r>
              <a:rPr lang="en-US" sz="835" b="0" i="0" u="none" strike="noStrike" cap="none">
                <a:solidFill>
                  <a:srgbClr val="E0E6ED"/>
                </a:solidFill>
                <a:latin typeface="Calibri"/>
                <a:ea typeface="Calibri"/>
                <a:cs typeface="Calibri"/>
                <a:sym typeface="Calibri"/>
              </a:rPr>
              <a:t>Image analysis, admission policies, RBAC, network configuration and access controls applied before execution</a:t>
            </a:r>
            <a:endParaRPr sz="835" b="0" i="0" u="none" strike="noStrike" cap="none">
              <a:solidFill>
                <a:schemeClr val="dk1"/>
              </a:solidFill>
              <a:latin typeface="Calibri"/>
              <a:ea typeface="Calibri"/>
              <a:cs typeface="Calibri"/>
              <a:sym typeface="Calibri"/>
            </a:endParaRPr>
          </a:p>
        </p:txBody>
      </p:sp>
      <p:sp>
        <p:nvSpPr>
          <p:cNvPr id="65" name="Google Shape;65;p3"/>
          <p:cNvSpPr/>
          <p:nvPr/>
        </p:nvSpPr>
        <p:spPr>
          <a:xfrm>
            <a:off x="4686300" y="4693444"/>
            <a:ext cx="4000500" cy="972945"/>
          </a:xfrm>
          <a:prstGeom prst="rect">
            <a:avLst/>
          </a:prstGeom>
          <a:solidFill>
            <a:srgbClr val="00D9FF">
              <a:alpha val="4705"/>
            </a:srgbClr>
          </a:solidFill>
          <a:ln w="9525" cap="flat" cmpd="sng">
            <a:solidFill>
              <a:srgbClr val="FF3B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4829175" y="4836319"/>
            <a:ext cx="3714750" cy="221456"/>
          </a:xfrm>
          <a:prstGeom prst="rect">
            <a:avLst/>
          </a:prstGeom>
          <a:noFill/>
          <a:ln>
            <a:noFill/>
          </a:ln>
        </p:spPr>
        <p:txBody>
          <a:bodyPr spcFirstLastPara="1" wrap="square" lIns="0" tIns="0" rIns="0" bIns="68050" anchor="t" anchorCtr="0">
            <a:spAutoFit/>
          </a:bodyPr>
          <a:lstStyle/>
          <a:p>
            <a:pPr marL="0" marR="0" lvl="0" indent="0" algn="l" rtl="0">
              <a:lnSpc>
                <a:spcPct val="176000"/>
              </a:lnSpc>
              <a:spcBef>
                <a:spcPts val="0"/>
              </a:spcBef>
              <a:spcAft>
                <a:spcPts val="0"/>
              </a:spcAft>
              <a:buClr>
                <a:srgbClr val="FF3B57"/>
              </a:buClr>
              <a:buSzPts val="683"/>
              <a:buFont typeface="Calibri"/>
              <a:buNone/>
            </a:pPr>
            <a:r>
              <a:rPr lang="en-US" sz="685" b="1" i="0" u="none" strike="noStrike" cap="none">
                <a:solidFill>
                  <a:srgbClr val="FF3B57"/>
                </a:solidFill>
                <a:latin typeface="Calibri"/>
                <a:ea typeface="Calibri"/>
                <a:cs typeface="Calibri"/>
                <a:sym typeface="Calibri"/>
              </a:rPr>
              <a:t>RUNTIME → DYNAMIC SECURITY</a:t>
            </a:r>
            <a:endParaRPr sz="685" b="0" i="0" u="none" strike="noStrike" cap="none">
              <a:solidFill>
                <a:schemeClr val="dk1"/>
              </a:solidFill>
              <a:latin typeface="Calibri"/>
              <a:ea typeface="Calibri"/>
              <a:cs typeface="Calibri"/>
              <a:sym typeface="Calibri"/>
            </a:endParaRPr>
          </a:p>
        </p:txBody>
      </p:sp>
      <p:sp>
        <p:nvSpPr>
          <p:cNvPr id="67" name="Google Shape;67;p3"/>
          <p:cNvSpPr/>
          <p:nvPr/>
        </p:nvSpPr>
        <p:spPr>
          <a:xfrm>
            <a:off x="4829175" y="5143500"/>
            <a:ext cx="3714750" cy="365727"/>
          </a:xfrm>
          <a:prstGeom prst="rect">
            <a:avLst/>
          </a:prstGeom>
          <a:noFill/>
          <a:ln>
            <a:noFill/>
          </a:ln>
        </p:spPr>
        <p:txBody>
          <a:bodyPr spcFirstLastPara="1" wrap="square" lIns="0" tIns="0" rIns="0" bIns="0" anchor="t" anchorCtr="0">
            <a:spAutoFit/>
          </a:bodyPr>
          <a:lstStyle/>
          <a:p>
            <a:pPr marL="0" marR="0" lvl="0" indent="0" algn="l" rtl="0">
              <a:lnSpc>
                <a:spcPct val="168000"/>
              </a:lnSpc>
              <a:spcBef>
                <a:spcPts val="0"/>
              </a:spcBef>
              <a:spcAft>
                <a:spcPts val="0"/>
              </a:spcAft>
              <a:buClr>
                <a:srgbClr val="E0E6ED"/>
              </a:buClr>
              <a:buSzPts val="834"/>
              <a:buFont typeface="Calibri"/>
              <a:buNone/>
            </a:pPr>
            <a:r>
              <a:rPr lang="en-US" sz="835" b="0" i="0" u="none" strike="noStrike" cap="none">
                <a:solidFill>
                  <a:srgbClr val="E0E6ED"/>
                </a:solidFill>
                <a:latin typeface="Calibri"/>
                <a:ea typeface="Calibri"/>
                <a:cs typeface="Calibri"/>
                <a:sym typeface="Calibri"/>
              </a:rPr>
              <a:t>Syscall monitoring, anomalous behavior detection, real-time alerts about active threats</a:t>
            </a:r>
            <a:endParaRPr sz="835" b="0" i="0" u="none" strike="noStrike" cap="none">
              <a:solidFill>
                <a:schemeClr val="dk1"/>
              </a:solidFill>
              <a:latin typeface="Calibri"/>
              <a:ea typeface="Calibri"/>
              <a:cs typeface="Calibri"/>
              <a:sym typeface="Calibri"/>
            </a:endParaRPr>
          </a:p>
        </p:txBody>
      </p:sp>
      <p:sp>
        <p:nvSpPr>
          <p:cNvPr id="68" name="Google Shape;68;p3"/>
          <p:cNvSpPr/>
          <p:nvPr/>
        </p:nvSpPr>
        <p:spPr>
          <a:xfrm>
            <a:off x="457200" y="5684248"/>
            <a:ext cx="1559179"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 security_pipeline --phase=runtime</a:t>
            </a:r>
            <a:endParaRPr sz="675" b="0" i="0" u="none" strike="noStrike" cap="none">
              <a:solidFill>
                <a:schemeClr val="dk1"/>
              </a:solidFill>
              <a:latin typeface="Calibri"/>
              <a:ea typeface="Calibri"/>
              <a:cs typeface="Calibri"/>
              <a:sym typeface="Calibri"/>
            </a:endParaRPr>
          </a:p>
        </p:txBody>
      </p:sp>
      <p:sp>
        <p:nvSpPr>
          <p:cNvPr id="69" name="Google Shape;69;p3"/>
          <p:cNvSpPr/>
          <p:nvPr/>
        </p:nvSpPr>
        <p:spPr>
          <a:xfrm>
            <a:off x="8165055" y="5684248"/>
            <a:ext cx="52174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SLIDE 03/12</a:t>
            </a:r>
            <a:endParaRPr sz="675"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74" name="Shape 74"/>
        <p:cNvGrpSpPr/>
        <p:nvPr/>
      </p:nvGrpSpPr>
      <p:grpSpPr>
        <a:xfrm>
          <a:off x="0" y="0"/>
          <a:ext cx="0" cy="0"/>
          <a:chOff x="0" y="0"/>
          <a:chExt cx="0" cy="0"/>
        </a:xfrm>
      </p:grpSpPr>
      <p:pic>
        <p:nvPicPr>
          <p:cNvPr id="75" name="Google Shape;75;p4" descr="preencoded.png"/>
          <p:cNvPicPr preferRelativeResize="0"/>
          <p:nvPr/>
        </p:nvPicPr>
        <p:blipFill rotWithShape="1">
          <a:blip r:embed="rId1"/>
          <a:srcRect/>
          <a:stretch>
            <a:fillRect/>
          </a:stretch>
        </p:blipFill>
        <p:spPr>
          <a:xfrm>
            <a:off x="0" y="0"/>
            <a:ext cx="9144000" cy="5143500"/>
          </a:xfrm>
          <a:prstGeom prst="rect">
            <a:avLst/>
          </a:prstGeom>
          <a:noFill/>
          <a:ln>
            <a:noFill/>
          </a:ln>
        </p:spPr>
      </p:pic>
      <p:pic>
        <p:nvPicPr>
          <p:cNvPr id="76" name="Google Shape;76;p4" descr="preencoded.png"/>
          <p:cNvPicPr preferRelativeResize="0"/>
          <p:nvPr/>
        </p:nvPicPr>
        <p:blipFill rotWithShape="1">
          <a:blip r:embed="rId2"/>
          <a:srcRect/>
          <a:stretch>
            <a:fillRect/>
          </a:stretch>
        </p:blipFill>
        <p:spPr>
          <a:xfrm>
            <a:off x="457200" y="1484309"/>
            <a:ext cx="3262294" cy="2174853"/>
          </a:xfrm>
          <a:prstGeom prst="rect">
            <a:avLst/>
          </a:prstGeom>
          <a:noFill/>
          <a:ln>
            <a:noFill/>
          </a:ln>
        </p:spPr>
      </p:pic>
      <p:sp>
        <p:nvSpPr>
          <p:cNvPr id="77" name="Google Shape;77;p4"/>
          <p:cNvSpPr/>
          <p:nvPr/>
        </p:nvSpPr>
        <p:spPr>
          <a:xfrm>
            <a:off x="4005244" y="704608"/>
            <a:ext cx="1650178" cy="214313"/>
          </a:xfrm>
          <a:prstGeom prst="rect">
            <a:avLst/>
          </a:prstGeom>
          <a:solidFill>
            <a:srgbClr val="00D9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4"/>
          <p:cNvSpPr/>
          <p:nvPr/>
        </p:nvSpPr>
        <p:spPr>
          <a:xfrm>
            <a:off x="4005244" y="704608"/>
            <a:ext cx="1650178" cy="214313"/>
          </a:xfrm>
          <a:prstGeom prst="rect">
            <a:avLst/>
          </a:prstGeom>
          <a:noFill/>
          <a:ln>
            <a:noFill/>
          </a:ln>
        </p:spPr>
        <p:txBody>
          <a:bodyPr spcFirstLastPara="1" wrap="square" lIns="119125" tIns="51050" rIns="119125" bIns="51050" anchor="t" anchorCtr="0">
            <a:spAutoFit/>
          </a:bodyPr>
          <a:lstStyle/>
          <a:p>
            <a:pPr marL="0" marR="0" lvl="0" indent="0" algn="l" rtl="0">
              <a:lnSpc>
                <a:spcPct val="171000"/>
              </a:lnSpc>
              <a:spcBef>
                <a:spcPts val="0"/>
              </a:spcBef>
              <a:spcAft>
                <a:spcPts val="0"/>
              </a:spcAft>
              <a:buClr>
                <a:srgbClr val="00D9FF"/>
              </a:buClr>
              <a:buSzPts val="584"/>
              <a:buFont typeface="Calibri"/>
              <a:buNone/>
            </a:pPr>
            <a:r>
              <a:rPr lang="en-US" sz="585" b="1" i="0" u="none" strike="noStrike" cap="none">
                <a:solidFill>
                  <a:srgbClr val="00D9FF"/>
                </a:solidFill>
                <a:latin typeface="Calibri"/>
                <a:ea typeface="Calibri"/>
                <a:cs typeface="Calibri"/>
                <a:sym typeface="Calibri"/>
              </a:rPr>
              <a:t>🦅 CNCF GRADUATED PROJECT</a:t>
            </a:r>
            <a:endParaRPr sz="585" b="0" i="0" u="none" strike="noStrike" cap="none">
              <a:solidFill>
                <a:schemeClr val="dk1"/>
              </a:solidFill>
              <a:latin typeface="Calibri"/>
              <a:ea typeface="Calibri"/>
              <a:cs typeface="Calibri"/>
              <a:sym typeface="Calibri"/>
            </a:endParaRPr>
          </a:p>
        </p:txBody>
      </p:sp>
      <p:sp>
        <p:nvSpPr>
          <p:cNvPr id="79" name="Google Shape;79;p4"/>
          <p:cNvSpPr/>
          <p:nvPr/>
        </p:nvSpPr>
        <p:spPr>
          <a:xfrm>
            <a:off x="4005244" y="1061796"/>
            <a:ext cx="4681528" cy="321469"/>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Clr>
                <a:srgbClr val="00D9FF"/>
              </a:buClr>
              <a:buSzPts val="1808"/>
              <a:buFont typeface="Calibri"/>
              <a:buNone/>
            </a:pPr>
            <a:r>
              <a:rPr lang="en-US" sz="1810" b="1" i="0" u="none" strike="noStrike" cap="none">
                <a:solidFill>
                  <a:srgbClr val="00D9FF"/>
                </a:solidFill>
                <a:latin typeface="Calibri"/>
                <a:ea typeface="Calibri"/>
                <a:cs typeface="Calibri"/>
                <a:sym typeface="Calibri"/>
              </a:rPr>
              <a:t>What is Falco?</a:t>
            </a:r>
            <a:endParaRPr sz="1810" b="0" i="0" u="none" strike="noStrike" cap="none">
              <a:solidFill>
                <a:schemeClr val="dk1"/>
              </a:solidFill>
              <a:latin typeface="Calibri"/>
              <a:ea typeface="Calibri"/>
              <a:cs typeface="Calibri"/>
              <a:sym typeface="Calibri"/>
            </a:endParaRPr>
          </a:p>
        </p:txBody>
      </p:sp>
      <p:sp>
        <p:nvSpPr>
          <p:cNvPr id="80" name="Google Shape;80;p4"/>
          <p:cNvSpPr/>
          <p:nvPr/>
        </p:nvSpPr>
        <p:spPr>
          <a:xfrm>
            <a:off x="4005244" y="1526139"/>
            <a:ext cx="4681528" cy="1044773"/>
          </a:xfrm>
          <a:prstGeom prst="rect">
            <a:avLst/>
          </a:prstGeom>
          <a:noFill/>
          <a:ln>
            <a:noFill/>
          </a:ln>
        </p:spPr>
        <p:txBody>
          <a:bodyPr spcFirstLastPara="1" wrap="square" lIns="0" tIns="0" rIns="0" bIns="0" anchor="t" anchorCtr="0">
            <a:spAutoFit/>
          </a:bodyPr>
          <a:lstStyle/>
          <a:p>
            <a:pPr marL="0" marR="0" lvl="0" indent="0" algn="l" rtl="0">
              <a:lnSpc>
                <a:spcPct val="170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Open-source CNCF tool for real-time threat detection.</a:t>
            </a:r>
            <a:r>
              <a:rPr lang="en-US" sz="940" b="0" i="0" u="none" strike="noStrike" cap="none">
                <a:solidFill>
                  <a:srgbClr val="E0E6ED"/>
                </a:solidFill>
                <a:latin typeface="Calibri"/>
                <a:ea typeface="Calibri"/>
                <a:cs typeface="Calibri"/>
                <a:sym typeface="Calibri"/>
              </a:rPr>
              <a:t> Falco is a graduated Cloud Native Computing Foundation project that acts as an intrusion detection system for Kubernetes and Linux environments. It monitors system calls (syscalls) at the kernel level, applying customizable rules to identify suspicious or malicious behaviors instantly.</a:t>
            </a:r>
            <a:endParaRPr sz="885" b="0" i="0" u="none" strike="noStrike" cap="none">
              <a:solidFill>
                <a:schemeClr val="dk1"/>
              </a:solidFill>
              <a:latin typeface="Calibri"/>
              <a:ea typeface="Calibri"/>
              <a:cs typeface="Calibri"/>
              <a:sym typeface="Calibri"/>
            </a:endParaRPr>
          </a:p>
        </p:txBody>
      </p:sp>
      <p:sp>
        <p:nvSpPr>
          <p:cNvPr id="81" name="Google Shape;81;p4"/>
          <p:cNvSpPr/>
          <p:nvPr/>
        </p:nvSpPr>
        <p:spPr>
          <a:xfrm>
            <a:off x="4005244" y="2799513"/>
            <a:ext cx="4681528" cy="17145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00FF88"/>
              </a:buClr>
              <a:buSzPts val="784"/>
              <a:buFont typeface="Calibri"/>
              <a:buNone/>
            </a:pPr>
            <a:r>
              <a:rPr lang="en-US" sz="785" b="1" i="0" u="none" strike="noStrike" cap="none">
                <a:solidFill>
                  <a:srgbClr val="00FF88"/>
                </a:solidFill>
                <a:latin typeface="Calibri"/>
                <a:ea typeface="Calibri"/>
                <a:cs typeface="Calibri"/>
                <a:sym typeface="Calibri"/>
              </a:rPr>
              <a:t>KEY FEATURES:</a:t>
            </a:r>
            <a:endParaRPr sz="785" b="0" i="0" u="none" strike="noStrike" cap="none">
              <a:solidFill>
                <a:schemeClr val="dk1"/>
              </a:solidFill>
              <a:latin typeface="Calibri"/>
              <a:ea typeface="Calibri"/>
              <a:cs typeface="Calibri"/>
              <a:sym typeface="Calibri"/>
            </a:endParaRPr>
          </a:p>
        </p:txBody>
      </p:sp>
      <p:sp>
        <p:nvSpPr>
          <p:cNvPr id="82" name="Google Shape;82;p4"/>
          <p:cNvSpPr/>
          <p:nvPr/>
        </p:nvSpPr>
        <p:spPr>
          <a:xfrm>
            <a:off x="4005244" y="3056688"/>
            <a:ext cx="4681528" cy="230721"/>
          </a:xfrm>
          <a:prstGeom prst="rect">
            <a:avLst/>
          </a:prstGeom>
          <a:noFill/>
          <a:ln>
            <a:noFill/>
          </a:ln>
        </p:spPr>
        <p:txBody>
          <a:bodyPr spcFirstLastPara="1" wrap="square" lIns="255125" tIns="0" rIns="0" bIns="0" anchor="t" anchorCtr="0">
            <a:spAutoFit/>
          </a:bodyPr>
          <a:lstStyle/>
          <a:p>
            <a:pPr marL="0" marR="0" lvl="0" indent="0" algn="l" rtl="0">
              <a:lnSpc>
                <a:spcPct val="203000"/>
              </a:lnSpc>
              <a:spcBef>
                <a:spcPts val="0"/>
              </a:spcBef>
              <a:spcAft>
                <a:spcPts val="0"/>
              </a:spcAft>
              <a:buClr>
                <a:srgbClr val="E0E6ED"/>
              </a:buClr>
              <a:buSzPts val="888"/>
              <a:buFont typeface="Calibri"/>
              <a:buNone/>
            </a:pPr>
            <a:r>
              <a:rPr lang="en-US" sz="890" b="0" i="0" u="none" strike="noStrike" cap="none">
                <a:solidFill>
                  <a:srgbClr val="E0E6ED"/>
                </a:solidFill>
                <a:latin typeface="Calibri"/>
                <a:ea typeface="Calibri"/>
                <a:cs typeface="Calibri"/>
                <a:sym typeface="Calibri"/>
              </a:rPr>
              <a:t>Continuous monitoring of Linux kernel events</a:t>
            </a:r>
            <a:endParaRPr sz="890" b="0" i="0" u="none" strike="noStrike" cap="none">
              <a:solidFill>
                <a:schemeClr val="dk1"/>
              </a:solidFill>
              <a:latin typeface="Calibri"/>
              <a:ea typeface="Calibri"/>
              <a:cs typeface="Calibri"/>
              <a:sym typeface="Calibri"/>
            </a:endParaRPr>
          </a:p>
        </p:txBody>
      </p:sp>
      <p:sp>
        <p:nvSpPr>
          <p:cNvPr id="83" name="Google Shape;83;p4"/>
          <p:cNvSpPr/>
          <p:nvPr/>
        </p:nvSpPr>
        <p:spPr>
          <a:xfrm>
            <a:off x="4005244" y="3344559"/>
            <a:ext cx="4681528" cy="230721"/>
          </a:xfrm>
          <a:prstGeom prst="rect">
            <a:avLst/>
          </a:prstGeom>
          <a:noFill/>
          <a:ln>
            <a:noFill/>
          </a:ln>
        </p:spPr>
        <p:txBody>
          <a:bodyPr spcFirstLastPara="1" wrap="square" lIns="255125" tIns="0" rIns="0" bIns="0" anchor="t" anchorCtr="0">
            <a:spAutoFit/>
          </a:bodyPr>
          <a:lstStyle/>
          <a:p>
            <a:pPr marL="0" marR="0" lvl="0" indent="0" algn="l" rtl="0">
              <a:lnSpc>
                <a:spcPct val="203000"/>
              </a:lnSpc>
              <a:spcBef>
                <a:spcPts val="0"/>
              </a:spcBef>
              <a:spcAft>
                <a:spcPts val="0"/>
              </a:spcAft>
              <a:buClr>
                <a:srgbClr val="E0E6ED"/>
              </a:buClr>
              <a:buSzPts val="888"/>
              <a:buFont typeface="Calibri"/>
              <a:buNone/>
            </a:pPr>
            <a:r>
              <a:rPr lang="en-US" sz="890" b="0" i="0" u="none" strike="noStrike" cap="none">
                <a:solidFill>
                  <a:srgbClr val="E0E6ED"/>
                </a:solidFill>
                <a:latin typeface="Calibri"/>
                <a:ea typeface="Calibri"/>
                <a:cs typeface="Calibri"/>
                <a:sym typeface="Calibri"/>
              </a:rPr>
              <a:t>Detection based on flexible and customizable rules</a:t>
            </a:r>
            <a:endParaRPr sz="890" b="0" i="0" u="none" strike="noStrike" cap="none">
              <a:solidFill>
                <a:schemeClr val="dk1"/>
              </a:solidFill>
              <a:latin typeface="Calibri"/>
              <a:ea typeface="Calibri"/>
              <a:cs typeface="Calibri"/>
              <a:sym typeface="Calibri"/>
            </a:endParaRPr>
          </a:p>
        </p:txBody>
      </p:sp>
      <p:sp>
        <p:nvSpPr>
          <p:cNvPr id="84" name="Google Shape;84;p4"/>
          <p:cNvSpPr/>
          <p:nvPr/>
        </p:nvSpPr>
        <p:spPr>
          <a:xfrm>
            <a:off x="4005244" y="3632429"/>
            <a:ext cx="4681528" cy="230721"/>
          </a:xfrm>
          <a:prstGeom prst="rect">
            <a:avLst/>
          </a:prstGeom>
          <a:noFill/>
          <a:ln>
            <a:noFill/>
          </a:ln>
        </p:spPr>
        <p:txBody>
          <a:bodyPr spcFirstLastPara="1" wrap="square" lIns="255125" tIns="0" rIns="0" bIns="0" anchor="t" anchorCtr="0">
            <a:spAutoFit/>
          </a:bodyPr>
          <a:lstStyle/>
          <a:p>
            <a:pPr marL="0" marR="0" lvl="0" indent="0" algn="l" rtl="0">
              <a:lnSpc>
                <a:spcPct val="203000"/>
              </a:lnSpc>
              <a:spcBef>
                <a:spcPts val="0"/>
              </a:spcBef>
              <a:spcAft>
                <a:spcPts val="0"/>
              </a:spcAft>
              <a:buClr>
                <a:srgbClr val="E0E6ED"/>
              </a:buClr>
              <a:buSzPts val="888"/>
              <a:buFont typeface="Calibri"/>
              <a:buNone/>
            </a:pPr>
            <a:r>
              <a:rPr lang="en-US" sz="890" b="0" i="0" u="none" strike="noStrike" cap="none">
                <a:solidFill>
                  <a:srgbClr val="E0E6ED"/>
                </a:solidFill>
                <a:latin typeface="Calibri"/>
                <a:ea typeface="Calibri"/>
                <a:cs typeface="Calibri"/>
                <a:sym typeface="Calibri"/>
              </a:rPr>
              <a:t>Native integration with cloud-native ecosystem</a:t>
            </a:r>
            <a:endParaRPr sz="890" b="0" i="0" u="none" strike="noStrike" cap="none">
              <a:solidFill>
                <a:schemeClr val="dk1"/>
              </a:solidFill>
              <a:latin typeface="Calibri"/>
              <a:ea typeface="Calibri"/>
              <a:cs typeface="Calibri"/>
              <a:sym typeface="Calibri"/>
            </a:endParaRPr>
          </a:p>
        </p:txBody>
      </p:sp>
      <p:sp>
        <p:nvSpPr>
          <p:cNvPr id="85" name="Google Shape;85;p4"/>
          <p:cNvSpPr/>
          <p:nvPr/>
        </p:nvSpPr>
        <p:spPr>
          <a:xfrm>
            <a:off x="4005244" y="3920300"/>
            <a:ext cx="4681528" cy="230721"/>
          </a:xfrm>
          <a:prstGeom prst="rect">
            <a:avLst/>
          </a:prstGeom>
          <a:noFill/>
          <a:ln>
            <a:noFill/>
          </a:ln>
        </p:spPr>
        <p:txBody>
          <a:bodyPr spcFirstLastPara="1" wrap="square" lIns="255125" tIns="0" rIns="0" bIns="0" anchor="t" anchorCtr="0">
            <a:spAutoFit/>
          </a:bodyPr>
          <a:lstStyle/>
          <a:p>
            <a:pPr marL="0" marR="0" lvl="0" indent="0" algn="l" rtl="0">
              <a:lnSpc>
                <a:spcPct val="203000"/>
              </a:lnSpc>
              <a:spcBef>
                <a:spcPts val="0"/>
              </a:spcBef>
              <a:spcAft>
                <a:spcPts val="0"/>
              </a:spcAft>
              <a:buClr>
                <a:srgbClr val="E0E6ED"/>
              </a:buClr>
              <a:buSzPts val="888"/>
              <a:buFont typeface="Calibri"/>
              <a:buNone/>
            </a:pPr>
            <a:r>
              <a:rPr lang="en-US" sz="890" b="0" i="0" u="none" strike="noStrike" cap="none">
                <a:solidFill>
                  <a:srgbClr val="E0E6ED"/>
                </a:solidFill>
                <a:latin typeface="Calibri"/>
                <a:ea typeface="Calibri"/>
                <a:cs typeface="Calibri"/>
                <a:sym typeface="Calibri"/>
              </a:rPr>
              <a:t>Real-time alerts for immediate response</a:t>
            </a:r>
            <a:endParaRPr sz="890" b="0" i="0" u="none" strike="noStrike" cap="none">
              <a:solidFill>
                <a:schemeClr val="dk1"/>
              </a:solidFill>
              <a:latin typeface="Calibri"/>
              <a:ea typeface="Calibri"/>
              <a:cs typeface="Calibri"/>
              <a:sym typeface="Calibri"/>
            </a:endParaRPr>
          </a:p>
        </p:txBody>
      </p:sp>
      <p:sp>
        <p:nvSpPr>
          <p:cNvPr id="86" name="Google Shape;86;p4"/>
          <p:cNvSpPr/>
          <p:nvPr/>
        </p:nvSpPr>
        <p:spPr>
          <a:xfrm>
            <a:off x="4005244" y="4208171"/>
            <a:ext cx="4681528" cy="230721"/>
          </a:xfrm>
          <a:prstGeom prst="rect">
            <a:avLst/>
          </a:prstGeom>
          <a:noFill/>
          <a:ln>
            <a:noFill/>
          </a:ln>
        </p:spPr>
        <p:txBody>
          <a:bodyPr spcFirstLastPara="1" wrap="square" lIns="255125" tIns="0" rIns="0" bIns="0" anchor="t" anchorCtr="0">
            <a:spAutoFit/>
          </a:bodyPr>
          <a:lstStyle/>
          <a:p>
            <a:pPr marL="0" marR="0" lvl="0" indent="0" algn="l" rtl="0">
              <a:lnSpc>
                <a:spcPct val="203000"/>
              </a:lnSpc>
              <a:spcBef>
                <a:spcPts val="0"/>
              </a:spcBef>
              <a:spcAft>
                <a:spcPts val="0"/>
              </a:spcAft>
              <a:buClr>
                <a:srgbClr val="E0E6ED"/>
              </a:buClr>
              <a:buSzPts val="888"/>
              <a:buFont typeface="Calibri"/>
              <a:buNone/>
            </a:pPr>
            <a:r>
              <a:rPr lang="en-US" sz="890" b="0" i="0" u="none" strike="noStrike" cap="none">
                <a:solidFill>
                  <a:srgbClr val="E0E6ED"/>
                </a:solidFill>
                <a:latin typeface="Calibri"/>
                <a:ea typeface="Calibri"/>
                <a:cs typeface="Calibri"/>
                <a:sym typeface="Calibri"/>
              </a:rPr>
              <a:t>Zero impact on application performance</a:t>
            </a:r>
            <a:endParaRPr sz="890" b="0" i="0" u="none" strike="noStrike" cap="none">
              <a:solidFill>
                <a:schemeClr val="dk1"/>
              </a:solidFill>
              <a:latin typeface="Calibri"/>
              <a:ea typeface="Calibri"/>
              <a:cs typeface="Calibri"/>
              <a:sym typeface="Calibri"/>
            </a:endParaRPr>
          </a:p>
        </p:txBody>
      </p:sp>
      <p:sp>
        <p:nvSpPr>
          <p:cNvPr id="87" name="Google Shape;87;p4"/>
          <p:cNvSpPr/>
          <p:nvPr/>
        </p:nvSpPr>
        <p:spPr>
          <a:xfrm>
            <a:off x="4005244" y="3056688"/>
            <a:ext cx="92952" cy="244283"/>
          </a:xfrm>
          <a:prstGeom prst="rect">
            <a:avLst/>
          </a:prstGeom>
          <a:noFill/>
          <a:ln>
            <a:noFill/>
          </a:ln>
        </p:spPr>
        <p:txBody>
          <a:bodyPr spcFirstLastPara="1" wrap="square" lIns="0" tIns="0" rIns="0" bIns="0" anchor="t" anchorCtr="0">
            <a:spAutoFit/>
          </a:bodyPr>
          <a:lstStyle/>
          <a:p>
            <a:pPr marL="0" marR="0" lvl="0" indent="0" algn="l" rtl="0">
              <a:lnSpc>
                <a:spcPct val="215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a:t>
            </a:r>
            <a:endParaRPr sz="885" b="0" i="0" u="none" strike="noStrike" cap="none">
              <a:solidFill>
                <a:schemeClr val="dk1"/>
              </a:solidFill>
              <a:latin typeface="Calibri"/>
              <a:ea typeface="Calibri"/>
              <a:cs typeface="Calibri"/>
              <a:sym typeface="Calibri"/>
            </a:endParaRPr>
          </a:p>
        </p:txBody>
      </p:sp>
      <p:sp>
        <p:nvSpPr>
          <p:cNvPr id="88" name="Google Shape;88;p4"/>
          <p:cNvSpPr/>
          <p:nvPr/>
        </p:nvSpPr>
        <p:spPr>
          <a:xfrm>
            <a:off x="4005244" y="3344559"/>
            <a:ext cx="92952" cy="244283"/>
          </a:xfrm>
          <a:prstGeom prst="rect">
            <a:avLst/>
          </a:prstGeom>
          <a:noFill/>
          <a:ln>
            <a:noFill/>
          </a:ln>
        </p:spPr>
        <p:txBody>
          <a:bodyPr spcFirstLastPara="1" wrap="square" lIns="0" tIns="0" rIns="0" bIns="0" anchor="t" anchorCtr="0">
            <a:spAutoFit/>
          </a:bodyPr>
          <a:lstStyle/>
          <a:p>
            <a:pPr marL="0" marR="0" lvl="0" indent="0" algn="l" rtl="0">
              <a:lnSpc>
                <a:spcPct val="215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a:t>
            </a:r>
            <a:endParaRPr sz="885" b="0" i="0" u="none" strike="noStrike" cap="none">
              <a:solidFill>
                <a:schemeClr val="dk1"/>
              </a:solidFill>
              <a:latin typeface="Calibri"/>
              <a:ea typeface="Calibri"/>
              <a:cs typeface="Calibri"/>
              <a:sym typeface="Calibri"/>
            </a:endParaRPr>
          </a:p>
        </p:txBody>
      </p:sp>
      <p:sp>
        <p:nvSpPr>
          <p:cNvPr id="89" name="Google Shape;89;p4"/>
          <p:cNvSpPr/>
          <p:nvPr/>
        </p:nvSpPr>
        <p:spPr>
          <a:xfrm>
            <a:off x="4005244" y="3632429"/>
            <a:ext cx="92952" cy="244283"/>
          </a:xfrm>
          <a:prstGeom prst="rect">
            <a:avLst/>
          </a:prstGeom>
          <a:noFill/>
          <a:ln>
            <a:noFill/>
          </a:ln>
        </p:spPr>
        <p:txBody>
          <a:bodyPr spcFirstLastPara="1" wrap="square" lIns="0" tIns="0" rIns="0" bIns="0" anchor="t" anchorCtr="0">
            <a:spAutoFit/>
          </a:bodyPr>
          <a:lstStyle/>
          <a:p>
            <a:pPr marL="0" marR="0" lvl="0" indent="0" algn="l" rtl="0">
              <a:lnSpc>
                <a:spcPct val="215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a:t>
            </a:r>
            <a:endParaRPr sz="885" b="0" i="0" u="none" strike="noStrike" cap="none">
              <a:solidFill>
                <a:schemeClr val="dk1"/>
              </a:solidFill>
              <a:latin typeface="Calibri"/>
              <a:ea typeface="Calibri"/>
              <a:cs typeface="Calibri"/>
              <a:sym typeface="Calibri"/>
            </a:endParaRPr>
          </a:p>
        </p:txBody>
      </p:sp>
      <p:sp>
        <p:nvSpPr>
          <p:cNvPr id="90" name="Google Shape;90;p4"/>
          <p:cNvSpPr/>
          <p:nvPr/>
        </p:nvSpPr>
        <p:spPr>
          <a:xfrm>
            <a:off x="4005244" y="3920300"/>
            <a:ext cx="92952" cy="244283"/>
          </a:xfrm>
          <a:prstGeom prst="rect">
            <a:avLst/>
          </a:prstGeom>
          <a:noFill/>
          <a:ln>
            <a:noFill/>
          </a:ln>
        </p:spPr>
        <p:txBody>
          <a:bodyPr spcFirstLastPara="1" wrap="square" lIns="0" tIns="0" rIns="0" bIns="0" anchor="t" anchorCtr="0">
            <a:spAutoFit/>
          </a:bodyPr>
          <a:lstStyle/>
          <a:p>
            <a:pPr marL="0" marR="0" lvl="0" indent="0" algn="l" rtl="0">
              <a:lnSpc>
                <a:spcPct val="215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a:t>
            </a:r>
            <a:endParaRPr sz="885" b="0" i="0" u="none" strike="noStrike" cap="none">
              <a:solidFill>
                <a:schemeClr val="dk1"/>
              </a:solidFill>
              <a:latin typeface="Calibri"/>
              <a:ea typeface="Calibri"/>
              <a:cs typeface="Calibri"/>
              <a:sym typeface="Calibri"/>
            </a:endParaRPr>
          </a:p>
        </p:txBody>
      </p:sp>
      <p:sp>
        <p:nvSpPr>
          <p:cNvPr id="91" name="Google Shape;91;p4"/>
          <p:cNvSpPr/>
          <p:nvPr/>
        </p:nvSpPr>
        <p:spPr>
          <a:xfrm>
            <a:off x="4005244" y="4208171"/>
            <a:ext cx="92952" cy="244283"/>
          </a:xfrm>
          <a:prstGeom prst="rect">
            <a:avLst/>
          </a:prstGeom>
          <a:noFill/>
          <a:ln>
            <a:noFill/>
          </a:ln>
        </p:spPr>
        <p:txBody>
          <a:bodyPr spcFirstLastPara="1" wrap="square" lIns="0" tIns="0" rIns="0" bIns="0" anchor="t" anchorCtr="0">
            <a:spAutoFit/>
          </a:bodyPr>
          <a:lstStyle/>
          <a:p>
            <a:pPr marL="0" marR="0" lvl="0" indent="0" algn="l" rtl="0">
              <a:lnSpc>
                <a:spcPct val="215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a:t>
            </a:r>
            <a:endParaRPr sz="885" b="0" i="0" u="none" strike="noStrike" cap="none">
              <a:solidFill>
                <a:schemeClr val="dk1"/>
              </a:solidFill>
              <a:latin typeface="Calibri"/>
              <a:ea typeface="Calibri"/>
              <a:cs typeface="Calibri"/>
              <a:sym typeface="Calibri"/>
            </a:endParaRPr>
          </a:p>
        </p:txBody>
      </p:sp>
      <p:sp>
        <p:nvSpPr>
          <p:cNvPr id="92" name="Google Shape;92;p4"/>
          <p:cNvSpPr/>
          <p:nvPr/>
        </p:nvSpPr>
        <p:spPr>
          <a:xfrm>
            <a:off x="457200" y="4832747"/>
            <a:ext cx="1294051"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 falco --about | status: active</a:t>
            </a:r>
            <a:endParaRPr sz="675" b="0" i="0" u="none" strike="noStrike" cap="none">
              <a:solidFill>
                <a:schemeClr val="dk1"/>
              </a:solidFill>
              <a:latin typeface="Calibri"/>
              <a:ea typeface="Calibri"/>
              <a:cs typeface="Calibri"/>
              <a:sym typeface="Calibri"/>
            </a:endParaRPr>
          </a:p>
        </p:txBody>
      </p:sp>
      <p:sp>
        <p:nvSpPr>
          <p:cNvPr id="93" name="Google Shape;93;p4"/>
          <p:cNvSpPr/>
          <p:nvPr/>
        </p:nvSpPr>
        <p:spPr>
          <a:xfrm>
            <a:off x="8165055" y="4832747"/>
            <a:ext cx="52174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SLIDE 04/12</a:t>
            </a:r>
            <a:endParaRPr sz="675"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8" name="Shape 98"/>
        <p:cNvGrpSpPr/>
        <p:nvPr/>
      </p:nvGrpSpPr>
      <p:grpSpPr>
        <a:xfrm>
          <a:off x="0" y="0"/>
          <a:ext cx="0" cy="0"/>
          <a:chOff x="0" y="0"/>
          <a:chExt cx="0" cy="0"/>
        </a:xfrm>
      </p:grpSpPr>
      <p:pic>
        <p:nvPicPr>
          <p:cNvPr id="99" name="Google Shape;99;p5" descr="preencoded.png"/>
          <p:cNvPicPr preferRelativeResize="0"/>
          <p:nvPr/>
        </p:nvPicPr>
        <p:blipFill rotWithShape="1">
          <a:blip r:embed="rId1"/>
          <a:srcRect/>
          <a:stretch>
            <a:fillRect/>
          </a:stretch>
        </p:blipFill>
        <p:spPr>
          <a:xfrm>
            <a:off x="0" y="0"/>
            <a:ext cx="9144000" cy="5688211"/>
          </a:xfrm>
          <a:prstGeom prst="rect">
            <a:avLst/>
          </a:prstGeom>
          <a:noFill/>
          <a:ln>
            <a:noFill/>
          </a:ln>
        </p:spPr>
      </p:pic>
      <p:sp>
        <p:nvSpPr>
          <p:cNvPr id="100" name="Google Shape;100;p5"/>
          <p:cNvSpPr/>
          <p:nvPr/>
        </p:nvSpPr>
        <p:spPr>
          <a:xfrm>
            <a:off x="457200" y="342900"/>
            <a:ext cx="1438405" cy="214313"/>
          </a:xfrm>
          <a:prstGeom prst="rect">
            <a:avLst/>
          </a:prstGeom>
          <a:solidFill>
            <a:srgbClr val="00D9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01;p5"/>
          <p:cNvSpPr/>
          <p:nvPr/>
        </p:nvSpPr>
        <p:spPr>
          <a:xfrm>
            <a:off x="457200" y="342900"/>
            <a:ext cx="1438405" cy="214313"/>
          </a:xfrm>
          <a:prstGeom prst="rect">
            <a:avLst/>
          </a:prstGeom>
          <a:noFill/>
          <a:ln>
            <a:noFill/>
          </a:ln>
        </p:spPr>
        <p:txBody>
          <a:bodyPr spcFirstLastPara="1" wrap="square" lIns="119125" tIns="51050" rIns="119125" bIns="51050" anchor="t" anchorCtr="0">
            <a:spAutoFit/>
          </a:bodyPr>
          <a:lstStyle/>
          <a:p>
            <a:pPr marL="0" marR="0" lvl="0" indent="0" algn="l" rtl="0">
              <a:lnSpc>
                <a:spcPct val="171000"/>
              </a:lnSpc>
              <a:spcBef>
                <a:spcPts val="0"/>
              </a:spcBef>
              <a:spcAft>
                <a:spcPts val="0"/>
              </a:spcAft>
              <a:buClr>
                <a:srgbClr val="00D9FF"/>
              </a:buClr>
              <a:buSzPts val="584"/>
              <a:buFont typeface="Calibri"/>
              <a:buNone/>
            </a:pPr>
            <a:r>
              <a:rPr lang="en-US" sz="585" b="1" i="0" u="none" strike="noStrike" cap="none">
                <a:solidFill>
                  <a:srgbClr val="00D9FF"/>
                </a:solidFill>
                <a:latin typeface="Calibri"/>
                <a:ea typeface="Calibri"/>
                <a:cs typeface="Calibri"/>
                <a:sym typeface="Calibri"/>
              </a:rPr>
              <a:t>⚙ SYSTEM ARCHITECTURE</a:t>
            </a:r>
            <a:endParaRPr sz="585" b="0" i="0" u="none" strike="noStrike" cap="none">
              <a:solidFill>
                <a:schemeClr val="dk1"/>
              </a:solidFill>
              <a:latin typeface="Calibri"/>
              <a:ea typeface="Calibri"/>
              <a:cs typeface="Calibri"/>
              <a:sym typeface="Calibri"/>
            </a:endParaRPr>
          </a:p>
        </p:txBody>
      </p:sp>
      <p:sp>
        <p:nvSpPr>
          <p:cNvPr id="102" name="Google Shape;102;p5"/>
          <p:cNvSpPr/>
          <p:nvPr/>
        </p:nvSpPr>
        <p:spPr>
          <a:xfrm>
            <a:off x="457200" y="642938"/>
            <a:ext cx="8229600" cy="285750"/>
          </a:xfrm>
          <a:prstGeom prst="rect">
            <a:avLst/>
          </a:prstGeom>
          <a:noFill/>
          <a:ln>
            <a:noFill/>
          </a:ln>
        </p:spPr>
        <p:txBody>
          <a:bodyPr spcFirstLastPara="1" wrap="square" lIns="0" tIns="0" rIns="0" bIns="0" anchor="t" anchorCtr="0">
            <a:spAutoFit/>
          </a:bodyPr>
          <a:lstStyle/>
          <a:p>
            <a:pPr marL="0" marR="0" lvl="0" indent="0" algn="l" rtl="0">
              <a:lnSpc>
                <a:spcPct val="127000"/>
              </a:lnSpc>
              <a:spcBef>
                <a:spcPts val="0"/>
              </a:spcBef>
              <a:spcAft>
                <a:spcPts val="0"/>
              </a:spcAft>
              <a:buClr>
                <a:srgbClr val="00D9FF"/>
              </a:buClr>
              <a:buSzPts val="1808"/>
              <a:buFont typeface="Calibri"/>
              <a:buNone/>
            </a:pPr>
            <a:r>
              <a:rPr lang="en-US" sz="1810" b="1" i="0" u="none" strike="noStrike" cap="none">
                <a:solidFill>
                  <a:srgbClr val="00D9FF"/>
                </a:solidFill>
                <a:latin typeface="Calibri"/>
                <a:ea typeface="Calibri"/>
                <a:cs typeface="Calibri"/>
                <a:sym typeface="Calibri"/>
              </a:rPr>
              <a:t>Falco Architecture and Operation</a:t>
            </a:r>
            <a:endParaRPr sz="1810" b="0" i="0" u="none" strike="noStrike" cap="none">
              <a:solidFill>
                <a:schemeClr val="dk1"/>
              </a:solidFill>
              <a:latin typeface="Calibri"/>
              <a:ea typeface="Calibri"/>
              <a:cs typeface="Calibri"/>
              <a:sym typeface="Calibri"/>
            </a:endParaRPr>
          </a:p>
        </p:txBody>
      </p:sp>
      <p:sp>
        <p:nvSpPr>
          <p:cNvPr id="103" name="Google Shape;103;p5"/>
          <p:cNvSpPr/>
          <p:nvPr/>
        </p:nvSpPr>
        <p:spPr>
          <a:xfrm>
            <a:off x="457200" y="1014413"/>
            <a:ext cx="7315200" cy="626864"/>
          </a:xfrm>
          <a:prstGeom prst="rect">
            <a:avLst/>
          </a:prstGeom>
          <a:noFill/>
          <a:ln>
            <a:noFill/>
          </a:ln>
        </p:spPr>
        <p:txBody>
          <a:bodyPr spcFirstLastPara="1" wrap="square" lIns="0" tIns="0" rIns="0" bIns="0" anchor="t" anchorCtr="0">
            <a:spAutoFit/>
          </a:bodyPr>
          <a:lstStyle/>
          <a:p>
            <a:pPr marL="0" marR="0" lvl="0" indent="0" algn="l" rtl="0">
              <a:lnSpc>
                <a:spcPct val="170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Kernel monitoring with rule-based detection.</a:t>
            </a:r>
            <a:r>
              <a:rPr lang="en-US" sz="940" b="0" i="0" u="none" strike="noStrike" cap="none">
                <a:solidFill>
                  <a:srgbClr val="E0E6ED"/>
                </a:solidFill>
                <a:latin typeface="Calibri"/>
                <a:ea typeface="Calibri"/>
                <a:cs typeface="Calibri"/>
                <a:sym typeface="Calibri"/>
              </a:rPr>
              <a:t> Falco operates in three integrated layers: event capture from the kernel through drivers, processing by the Falco Engine that applies detection rules, and alert generation when suspicious behaviors are identified.</a:t>
            </a:r>
            <a:endParaRPr sz="885" b="0" i="0" u="none" strike="noStrike" cap="none">
              <a:solidFill>
                <a:schemeClr val="dk1"/>
              </a:solidFill>
              <a:latin typeface="Calibri"/>
              <a:ea typeface="Calibri"/>
              <a:cs typeface="Calibri"/>
              <a:sym typeface="Calibri"/>
            </a:endParaRPr>
          </a:p>
        </p:txBody>
      </p:sp>
      <p:pic>
        <p:nvPicPr>
          <p:cNvPr id="104" name="Google Shape;104;p5" descr="preencoded.png"/>
          <p:cNvPicPr preferRelativeResize="0"/>
          <p:nvPr/>
        </p:nvPicPr>
        <p:blipFill rotWithShape="1">
          <a:blip r:embed="rId2"/>
          <a:srcRect/>
          <a:stretch>
            <a:fillRect/>
          </a:stretch>
        </p:blipFill>
        <p:spPr>
          <a:xfrm>
            <a:off x="2964656" y="1927027"/>
            <a:ext cx="3214688" cy="2143125"/>
          </a:xfrm>
          <a:prstGeom prst="rect">
            <a:avLst/>
          </a:prstGeom>
          <a:noFill/>
          <a:ln>
            <a:noFill/>
          </a:ln>
        </p:spPr>
      </p:pic>
      <p:sp>
        <p:nvSpPr>
          <p:cNvPr id="105" name="Google Shape;105;p5"/>
          <p:cNvSpPr/>
          <p:nvPr/>
        </p:nvSpPr>
        <p:spPr>
          <a:xfrm>
            <a:off x="457200" y="4355902"/>
            <a:ext cx="2628900" cy="989409"/>
          </a:xfrm>
          <a:prstGeom prst="rect">
            <a:avLst/>
          </a:prstGeom>
          <a:solidFill>
            <a:srgbClr val="00D9FF">
              <a:alpha val="4705"/>
            </a:srgbClr>
          </a:solidFill>
          <a:ln w="9525" cap="flat" cmpd="sng">
            <a:solidFill>
              <a:srgbClr val="00FF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5"/>
          <p:cNvSpPr/>
          <p:nvPr/>
        </p:nvSpPr>
        <p:spPr>
          <a:xfrm>
            <a:off x="585788" y="4484489"/>
            <a:ext cx="2371725" cy="257175"/>
          </a:xfrm>
          <a:prstGeom prst="rect">
            <a:avLst/>
          </a:prstGeom>
          <a:noFill/>
          <a:ln>
            <a:noFill/>
          </a:ln>
        </p:spPr>
        <p:txBody>
          <a:bodyPr spcFirstLastPara="1" wrap="square" lIns="0" tIns="0" rIns="0" bIns="0" anchor="t" anchorCtr="0">
            <a:spAutoFit/>
          </a:bodyPr>
          <a:lstStyle/>
          <a:p>
            <a:pPr marL="0" marR="0" lvl="0" indent="0" algn="l" rtl="0">
              <a:lnSpc>
                <a:spcPct val="168000"/>
              </a:lnSpc>
              <a:spcBef>
                <a:spcPts val="0"/>
              </a:spcBef>
              <a:spcAft>
                <a:spcPts val="0"/>
              </a:spcAft>
              <a:buClr>
                <a:srgbClr val="00FF88"/>
              </a:buClr>
              <a:buSzPts val="1193"/>
              <a:buFont typeface="Calibri"/>
              <a:buNone/>
            </a:pPr>
            <a:r>
              <a:rPr lang="en-US" sz="1195" b="1" i="0" u="none" strike="noStrike" cap="none">
                <a:solidFill>
                  <a:srgbClr val="00FF88"/>
                </a:solidFill>
                <a:latin typeface="Calibri"/>
                <a:ea typeface="Calibri"/>
                <a:cs typeface="Calibri"/>
                <a:sym typeface="Calibri"/>
              </a:rPr>
              <a:t>01</a:t>
            </a:r>
            <a:endParaRPr sz="1195" b="0" i="0" u="none" strike="noStrike" cap="none">
              <a:solidFill>
                <a:schemeClr val="dk1"/>
              </a:solidFill>
              <a:latin typeface="Calibri"/>
              <a:ea typeface="Calibri"/>
              <a:cs typeface="Calibri"/>
              <a:sym typeface="Calibri"/>
            </a:endParaRPr>
          </a:p>
        </p:txBody>
      </p:sp>
      <p:sp>
        <p:nvSpPr>
          <p:cNvPr id="107" name="Google Shape;107;p5"/>
          <p:cNvSpPr/>
          <p:nvPr/>
        </p:nvSpPr>
        <p:spPr>
          <a:xfrm>
            <a:off x="585788" y="4798814"/>
            <a:ext cx="2371725" cy="160734"/>
          </a:xfrm>
          <a:prstGeom prst="rect">
            <a:avLst/>
          </a:prstGeom>
          <a:noFill/>
          <a:ln>
            <a:noFill/>
          </a:ln>
        </p:spPr>
        <p:txBody>
          <a:bodyPr spcFirstLastPara="1" wrap="square" lIns="0" tIns="0" rIns="0" bIns="0" anchor="t" anchorCtr="0">
            <a:spAutoFit/>
          </a:bodyPr>
          <a:lstStyle/>
          <a:p>
            <a:pPr marL="0" marR="0" lvl="0" indent="0" algn="l" rtl="0">
              <a:lnSpc>
                <a:spcPct val="177000"/>
              </a:lnSpc>
              <a:spcBef>
                <a:spcPts val="0"/>
              </a:spcBef>
              <a:spcAft>
                <a:spcPts val="0"/>
              </a:spcAft>
              <a:buClr>
                <a:srgbClr val="00FF88"/>
              </a:buClr>
              <a:buSzPts val="734"/>
              <a:buFont typeface="Calibri"/>
              <a:buNone/>
            </a:pPr>
            <a:r>
              <a:rPr lang="en-US" sz="735" b="1" i="0" u="none" strike="noStrike" cap="none">
                <a:solidFill>
                  <a:srgbClr val="00FF88"/>
                </a:solidFill>
                <a:latin typeface="Calibri"/>
                <a:ea typeface="Calibri"/>
                <a:cs typeface="Calibri"/>
                <a:sym typeface="Calibri"/>
              </a:rPr>
              <a:t>LINUX KERNEL</a:t>
            </a:r>
            <a:endParaRPr sz="735" b="0" i="0" u="none" strike="noStrike" cap="none">
              <a:solidFill>
                <a:schemeClr val="dk1"/>
              </a:solidFill>
              <a:latin typeface="Calibri"/>
              <a:ea typeface="Calibri"/>
              <a:cs typeface="Calibri"/>
              <a:sym typeface="Calibri"/>
            </a:endParaRPr>
          </a:p>
        </p:txBody>
      </p:sp>
      <p:sp>
        <p:nvSpPr>
          <p:cNvPr id="108" name="Google Shape;108;p5"/>
          <p:cNvSpPr/>
          <p:nvPr/>
        </p:nvSpPr>
        <p:spPr>
          <a:xfrm>
            <a:off x="585788" y="5030986"/>
            <a:ext cx="2371725" cy="17145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Captures syscalls and operating system events</a:t>
            </a:r>
            <a:endParaRPr sz="780" b="0" i="0" u="none" strike="noStrike" cap="none">
              <a:solidFill>
                <a:schemeClr val="dk1"/>
              </a:solidFill>
              <a:latin typeface="Calibri"/>
              <a:ea typeface="Calibri"/>
              <a:cs typeface="Calibri"/>
              <a:sym typeface="Calibri"/>
            </a:endParaRPr>
          </a:p>
        </p:txBody>
      </p:sp>
      <p:sp>
        <p:nvSpPr>
          <p:cNvPr id="109" name="Google Shape;109;p5"/>
          <p:cNvSpPr/>
          <p:nvPr/>
        </p:nvSpPr>
        <p:spPr>
          <a:xfrm>
            <a:off x="3257550" y="4355902"/>
            <a:ext cx="2628900" cy="989409"/>
          </a:xfrm>
          <a:prstGeom prst="rect">
            <a:avLst/>
          </a:prstGeom>
          <a:solidFill>
            <a:srgbClr val="00D9FF">
              <a:alpha val="4705"/>
            </a:srgbClr>
          </a:solidFill>
          <a:ln w="9525" cap="flat" cmpd="sng">
            <a:solidFill>
              <a:srgbClr val="00D9FF">
                <a:alpha val="2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10;p5"/>
          <p:cNvSpPr/>
          <p:nvPr/>
        </p:nvSpPr>
        <p:spPr>
          <a:xfrm>
            <a:off x="3386138" y="4484489"/>
            <a:ext cx="2371725" cy="257175"/>
          </a:xfrm>
          <a:prstGeom prst="rect">
            <a:avLst/>
          </a:prstGeom>
          <a:noFill/>
          <a:ln>
            <a:noFill/>
          </a:ln>
        </p:spPr>
        <p:txBody>
          <a:bodyPr spcFirstLastPara="1" wrap="square" lIns="0" tIns="0" rIns="0" bIns="0" anchor="t" anchorCtr="0">
            <a:spAutoFit/>
          </a:bodyPr>
          <a:lstStyle/>
          <a:p>
            <a:pPr marL="0" marR="0" lvl="0" indent="0" algn="l" rtl="0">
              <a:lnSpc>
                <a:spcPct val="168000"/>
              </a:lnSpc>
              <a:spcBef>
                <a:spcPts val="0"/>
              </a:spcBef>
              <a:spcAft>
                <a:spcPts val="0"/>
              </a:spcAft>
              <a:buClr>
                <a:srgbClr val="00D9FF"/>
              </a:buClr>
              <a:buSzPts val="1193"/>
              <a:buFont typeface="Calibri"/>
              <a:buNone/>
            </a:pPr>
            <a:r>
              <a:rPr lang="en-US" sz="1195" b="1" i="0" u="none" strike="noStrike" cap="none">
                <a:solidFill>
                  <a:srgbClr val="00D9FF"/>
                </a:solidFill>
                <a:latin typeface="Calibri"/>
                <a:ea typeface="Calibri"/>
                <a:cs typeface="Calibri"/>
                <a:sym typeface="Calibri"/>
              </a:rPr>
              <a:t>02</a:t>
            </a:r>
            <a:endParaRPr sz="1195" b="0" i="0" u="none" strike="noStrike" cap="none">
              <a:solidFill>
                <a:schemeClr val="dk1"/>
              </a:solidFill>
              <a:latin typeface="Calibri"/>
              <a:ea typeface="Calibri"/>
              <a:cs typeface="Calibri"/>
              <a:sym typeface="Calibri"/>
            </a:endParaRPr>
          </a:p>
        </p:txBody>
      </p:sp>
      <p:sp>
        <p:nvSpPr>
          <p:cNvPr id="111" name="Google Shape;111;p5"/>
          <p:cNvSpPr/>
          <p:nvPr/>
        </p:nvSpPr>
        <p:spPr>
          <a:xfrm>
            <a:off x="3386138" y="4798814"/>
            <a:ext cx="2371725" cy="160734"/>
          </a:xfrm>
          <a:prstGeom prst="rect">
            <a:avLst/>
          </a:prstGeom>
          <a:noFill/>
          <a:ln>
            <a:noFill/>
          </a:ln>
        </p:spPr>
        <p:txBody>
          <a:bodyPr spcFirstLastPara="1" wrap="square" lIns="0" tIns="0" rIns="0" bIns="0" anchor="t" anchorCtr="0">
            <a:spAutoFit/>
          </a:bodyPr>
          <a:lstStyle/>
          <a:p>
            <a:pPr marL="0" marR="0" lvl="0" indent="0" algn="l" rtl="0">
              <a:lnSpc>
                <a:spcPct val="177000"/>
              </a:lnSpc>
              <a:spcBef>
                <a:spcPts val="0"/>
              </a:spcBef>
              <a:spcAft>
                <a:spcPts val="0"/>
              </a:spcAft>
              <a:buClr>
                <a:srgbClr val="00D9FF"/>
              </a:buClr>
              <a:buSzPts val="734"/>
              <a:buFont typeface="Calibri"/>
              <a:buNone/>
            </a:pPr>
            <a:r>
              <a:rPr lang="en-US" sz="735" b="1" i="0" u="none" strike="noStrike" cap="none">
                <a:solidFill>
                  <a:srgbClr val="00D9FF"/>
                </a:solidFill>
                <a:latin typeface="Calibri"/>
                <a:ea typeface="Calibri"/>
                <a:cs typeface="Calibri"/>
                <a:sym typeface="Calibri"/>
              </a:rPr>
              <a:t>FALCO ENGINE</a:t>
            </a:r>
            <a:endParaRPr sz="735" b="0" i="0" u="none" strike="noStrike" cap="none">
              <a:solidFill>
                <a:schemeClr val="dk1"/>
              </a:solidFill>
              <a:latin typeface="Calibri"/>
              <a:ea typeface="Calibri"/>
              <a:cs typeface="Calibri"/>
              <a:sym typeface="Calibri"/>
            </a:endParaRPr>
          </a:p>
        </p:txBody>
      </p:sp>
      <p:sp>
        <p:nvSpPr>
          <p:cNvPr id="112" name="Google Shape;112;p5"/>
          <p:cNvSpPr/>
          <p:nvPr/>
        </p:nvSpPr>
        <p:spPr>
          <a:xfrm>
            <a:off x="3386138" y="5030986"/>
            <a:ext cx="2371725" cy="17145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Processes events and applies security rules</a:t>
            </a:r>
            <a:endParaRPr sz="780" b="0" i="0" u="none" strike="noStrike" cap="none">
              <a:solidFill>
                <a:schemeClr val="dk1"/>
              </a:solidFill>
              <a:latin typeface="Calibri"/>
              <a:ea typeface="Calibri"/>
              <a:cs typeface="Calibri"/>
              <a:sym typeface="Calibri"/>
            </a:endParaRPr>
          </a:p>
        </p:txBody>
      </p:sp>
      <p:sp>
        <p:nvSpPr>
          <p:cNvPr id="113" name="Google Shape;113;p5"/>
          <p:cNvSpPr/>
          <p:nvPr/>
        </p:nvSpPr>
        <p:spPr>
          <a:xfrm>
            <a:off x="6057900" y="4355902"/>
            <a:ext cx="2628900" cy="989409"/>
          </a:xfrm>
          <a:prstGeom prst="rect">
            <a:avLst/>
          </a:prstGeom>
          <a:solidFill>
            <a:srgbClr val="00D9FF">
              <a:alpha val="4705"/>
            </a:srgbClr>
          </a:solidFill>
          <a:ln w="9525" cap="flat" cmpd="sng">
            <a:solidFill>
              <a:srgbClr val="FF3B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14;p5"/>
          <p:cNvSpPr/>
          <p:nvPr/>
        </p:nvSpPr>
        <p:spPr>
          <a:xfrm>
            <a:off x="6186488" y="4484489"/>
            <a:ext cx="2371725" cy="257175"/>
          </a:xfrm>
          <a:prstGeom prst="rect">
            <a:avLst/>
          </a:prstGeom>
          <a:noFill/>
          <a:ln>
            <a:noFill/>
          </a:ln>
        </p:spPr>
        <p:txBody>
          <a:bodyPr spcFirstLastPara="1" wrap="square" lIns="0" tIns="0" rIns="0" bIns="0" anchor="t" anchorCtr="0">
            <a:spAutoFit/>
          </a:bodyPr>
          <a:lstStyle/>
          <a:p>
            <a:pPr marL="0" marR="0" lvl="0" indent="0" algn="l" rtl="0">
              <a:lnSpc>
                <a:spcPct val="168000"/>
              </a:lnSpc>
              <a:spcBef>
                <a:spcPts val="0"/>
              </a:spcBef>
              <a:spcAft>
                <a:spcPts val="0"/>
              </a:spcAft>
              <a:buClr>
                <a:srgbClr val="FF3B57"/>
              </a:buClr>
              <a:buSzPts val="1193"/>
              <a:buFont typeface="Calibri"/>
              <a:buNone/>
            </a:pPr>
            <a:r>
              <a:rPr lang="en-US" sz="1195" b="1" i="0" u="none" strike="noStrike" cap="none">
                <a:solidFill>
                  <a:srgbClr val="FF3B57"/>
                </a:solidFill>
                <a:latin typeface="Calibri"/>
                <a:ea typeface="Calibri"/>
                <a:cs typeface="Calibri"/>
                <a:sym typeface="Calibri"/>
              </a:rPr>
              <a:t>03</a:t>
            </a:r>
            <a:endParaRPr sz="1195" b="0" i="0" u="none" strike="noStrike" cap="none">
              <a:solidFill>
                <a:schemeClr val="dk1"/>
              </a:solidFill>
              <a:latin typeface="Calibri"/>
              <a:ea typeface="Calibri"/>
              <a:cs typeface="Calibri"/>
              <a:sym typeface="Calibri"/>
            </a:endParaRPr>
          </a:p>
        </p:txBody>
      </p:sp>
      <p:sp>
        <p:nvSpPr>
          <p:cNvPr id="115" name="Google Shape;115;p5"/>
          <p:cNvSpPr/>
          <p:nvPr/>
        </p:nvSpPr>
        <p:spPr>
          <a:xfrm>
            <a:off x="6186488" y="4798814"/>
            <a:ext cx="2371725" cy="160734"/>
          </a:xfrm>
          <a:prstGeom prst="rect">
            <a:avLst/>
          </a:prstGeom>
          <a:noFill/>
          <a:ln>
            <a:noFill/>
          </a:ln>
        </p:spPr>
        <p:txBody>
          <a:bodyPr spcFirstLastPara="1" wrap="square" lIns="0" tIns="0" rIns="0" bIns="0" anchor="t" anchorCtr="0">
            <a:spAutoFit/>
          </a:bodyPr>
          <a:lstStyle/>
          <a:p>
            <a:pPr marL="0" marR="0" lvl="0" indent="0" algn="l" rtl="0">
              <a:lnSpc>
                <a:spcPct val="177000"/>
              </a:lnSpc>
              <a:spcBef>
                <a:spcPts val="0"/>
              </a:spcBef>
              <a:spcAft>
                <a:spcPts val="0"/>
              </a:spcAft>
              <a:buClr>
                <a:srgbClr val="FF3B57"/>
              </a:buClr>
              <a:buSzPts val="734"/>
              <a:buFont typeface="Calibri"/>
              <a:buNone/>
            </a:pPr>
            <a:r>
              <a:rPr lang="en-US" sz="735" b="1" i="0" u="none" strike="noStrike" cap="none">
                <a:solidFill>
                  <a:srgbClr val="FF3B57"/>
                </a:solidFill>
                <a:latin typeface="Calibri"/>
                <a:ea typeface="Calibri"/>
                <a:cs typeface="Calibri"/>
                <a:sym typeface="Calibri"/>
              </a:rPr>
              <a:t>ALERT SYSTEM</a:t>
            </a:r>
            <a:endParaRPr sz="735" b="0" i="0" u="none" strike="noStrike" cap="none">
              <a:solidFill>
                <a:schemeClr val="dk1"/>
              </a:solidFill>
              <a:latin typeface="Calibri"/>
              <a:ea typeface="Calibri"/>
              <a:cs typeface="Calibri"/>
              <a:sym typeface="Calibri"/>
            </a:endParaRPr>
          </a:p>
        </p:txBody>
      </p:sp>
      <p:sp>
        <p:nvSpPr>
          <p:cNvPr id="116" name="Google Shape;116;p5"/>
          <p:cNvSpPr/>
          <p:nvPr/>
        </p:nvSpPr>
        <p:spPr>
          <a:xfrm>
            <a:off x="6186488" y="5030986"/>
            <a:ext cx="2371725" cy="17145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Real-time notifications about detected threats</a:t>
            </a:r>
            <a:endParaRPr sz="780" b="0" i="0" u="none" strike="noStrike" cap="none">
              <a:solidFill>
                <a:schemeClr val="dk1"/>
              </a:solidFill>
              <a:latin typeface="Calibri"/>
              <a:ea typeface="Calibri"/>
              <a:cs typeface="Calibri"/>
              <a:sym typeface="Calibri"/>
            </a:endParaRPr>
          </a:p>
        </p:txBody>
      </p:sp>
      <p:sp>
        <p:nvSpPr>
          <p:cNvPr id="117" name="Google Shape;117;p5"/>
          <p:cNvSpPr/>
          <p:nvPr/>
        </p:nvSpPr>
        <p:spPr>
          <a:xfrm>
            <a:off x="457200" y="5363170"/>
            <a:ext cx="1311604"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 falco --architecture-overview</a:t>
            </a:r>
            <a:endParaRPr sz="675" b="0" i="0" u="none" strike="noStrike" cap="none">
              <a:solidFill>
                <a:schemeClr val="dk1"/>
              </a:solidFill>
              <a:latin typeface="Calibri"/>
              <a:ea typeface="Calibri"/>
              <a:cs typeface="Calibri"/>
              <a:sym typeface="Calibri"/>
            </a:endParaRPr>
          </a:p>
        </p:txBody>
      </p:sp>
      <p:sp>
        <p:nvSpPr>
          <p:cNvPr id="118" name="Google Shape;118;p5"/>
          <p:cNvSpPr/>
          <p:nvPr/>
        </p:nvSpPr>
        <p:spPr>
          <a:xfrm>
            <a:off x="8165055" y="5363170"/>
            <a:ext cx="52174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SLIDE 05/12</a:t>
            </a:r>
            <a:endParaRPr sz="675" b="0"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3" name="Shape 123"/>
        <p:cNvGrpSpPr/>
        <p:nvPr/>
      </p:nvGrpSpPr>
      <p:grpSpPr>
        <a:xfrm>
          <a:off x="0" y="0"/>
          <a:ext cx="0" cy="0"/>
          <a:chOff x="0" y="0"/>
          <a:chExt cx="0" cy="0"/>
        </a:xfrm>
      </p:grpSpPr>
      <p:pic>
        <p:nvPicPr>
          <p:cNvPr id="124" name="Google Shape;124;p6" descr="preencoded.png"/>
          <p:cNvPicPr preferRelativeResize="0"/>
          <p:nvPr/>
        </p:nvPicPr>
        <p:blipFill rotWithShape="1">
          <a:blip r:embed="rId1"/>
          <a:srcRect/>
          <a:stretch>
            <a:fillRect/>
          </a:stretch>
        </p:blipFill>
        <p:spPr>
          <a:xfrm>
            <a:off x="0" y="0"/>
            <a:ext cx="9144000" cy="5293519"/>
          </a:xfrm>
          <a:prstGeom prst="rect">
            <a:avLst/>
          </a:prstGeom>
          <a:noFill/>
          <a:ln>
            <a:noFill/>
          </a:ln>
        </p:spPr>
      </p:pic>
      <p:pic>
        <p:nvPicPr>
          <p:cNvPr id="125" name="Google Shape;125;p6" descr="preencoded.png"/>
          <p:cNvPicPr preferRelativeResize="0"/>
          <p:nvPr/>
        </p:nvPicPr>
        <p:blipFill rotWithShape="1">
          <a:blip r:embed="rId2"/>
          <a:srcRect/>
          <a:stretch>
            <a:fillRect/>
          </a:stretch>
        </p:blipFill>
        <p:spPr>
          <a:xfrm>
            <a:off x="457200" y="1559319"/>
            <a:ext cx="3262294" cy="2174853"/>
          </a:xfrm>
          <a:prstGeom prst="rect">
            <a:avLst/>
          </a:prstGeom>
          <a:noFill/>
          <a:ln>
            <a:noFill/>
          </a:ln>
        </p:spPr>
      </p:pic>
      <p:sp>
        <p:nvSpPr>
          <p:cNvPr id="126" name="Google Shape;126;p6"/>
          <p:cNvSpPr/>
          <p:nvPr/>
        </p:nvSpPr>
        <p:spPr>
          <a:xfrm>
            <a:off x="4005244" y="342900"/>
            <a:ext cx="1410863" cy="214313"/>
          </a:xfrm>
          <a:prstGeom prst="rect">
            <a:avLst/>
          </a:prstGeom>
          <a:solidFill>
            <a:srgbClr val="00D9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6"/>
          <p:cNvSpPr/>
          <p:nvPr/>
        </p:nvSpPr>
        <p:spPr>
          <a:xfrm>
            <a:off x="4005244" y="342900"/>
            <a:ext cx="1410863" cy="214313"/>
          </a:xfrm>
          <a:prstGeom prst="rect">
            <a:avLst/>
          </a:prstGeom>
          <a:noFill/>
          <a:ln>
            <a:noFill/>
          </a:ln>
        </p:spPr>
        <p:txBody>
          <a:bodyPr spcFirstLastPara="1" wrap="square" lIns="119125" tIns="51050" rIns="119125" bIns="51050" anchor="t" anchorCtr="0">
            <a:spAutoFit/>
          </a:bodyPr>
          <a:lstStyle/>
          <a:p>
            <a:pPr marL="0" marR="0" lvl="0" indent="0" algn="l" rtl="0">
              <a:lnSpc>
                <a:spcPct val="171000"/>
              </a:lnSpc>
              <a:spcBef>
                <a:spcPts val="0"/>
              </a:spcBef>
              <a:spcAft>
                <a:spcPts val="0"/>
              </a:spcAft>
              <a:buClr>
                <a:srgbClr val="00D9FF"/>
              </a:buClr>
              <a:buSzPts val="584"/>
              <a:buFont typeface="Calibri"/>
              <a:buNone/>
            </a:pPr>
            <a:r>
              <a:rPr lang="en-US" sz="585" b="1" i="0" u="none" strike="noStrike" cap="none">
                <a:solidFill>
                  <a:srgbClr val="00D9FF"/>
                </a:solidFill>
                <a:latin typeface="Calibri"/>
                <a:ea typeface="Calibri"/>
                <a:cs typeface="Calibri"/>
                <a:sym typeface="Calibri"/>
              </a:rPr>
              <a:t>⚙ RULE CONFIGURATION</a:t>
            </a:r>
            <a:endParaRPr sz="585" b="0" i="0" u="none" strike="noStrike" cap="none">
              <a:solidFill>
                <a:schemeClr val="dk1"/>
              </a:solidFill>
              <a:latin typeface="Calibri"/>
              <a:ea typeface="Calibri"/>
              <a:cs typeface="Calibri"/>
              <a:sym typeface="Calibri"/>
            </a:endParaRPr>
          </a:p>
        </p:txBody>
      </p:sp>
      <p:sp>
        <p:nvSpPr>
          <p:cNvPr id="128" name="Google Shape;128;p6"/>
          <p:cNvSpPr/>
          <p:nvPr/>
        </p:nvSpPr>
        <p:spPr>
          <a:xfrm>
            <a:off x="4005244" y="642938"/>
            <a:ext cx="4681528" cy="321469"/>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Clr>
                <a:srgbClr val="00D9FF"/>
              </a:buClr>
              <a:buSzPts val="1808"/>
              <a:buFont typeface="Calibri"/>
              <a:buNone/>
            </a:pPr>
            <a:r>
              <a:rPr lang="en-US" sz="1810" b="1" i="0" u="none" strike="noStrike" cap="none">
                <a:solidFill>
                  <a:srgbClr val="00D9FF"/>
                </a:solidFill>
                <a:latin typeface="Calibri"/>
                <a:ea typeface="Calibri"/>
                <a:cs typeface="Calibri"/>
                <a:sym typeface="Calibri"/>
              </a:rPr>
              <a:t>Falco Rules System</a:t>
            </a:r>
            <a:endParaRPr sz="1810" b="0" i="0" u="none" strike="noStrike" cap="none">
              <a:solidFill>
                <a:schemeClr val="dk1"/>
              </a:solidFill>
              <a:latin typeface="Calibri"/>
              <a:ea typeface="Calibri"/>
              <a:cs typeface="Calibri"/>
              <a:sym typeface="Calibri"/>
            </a:endParaRPr>
          </a:p>
        </p:txBody>
      </p:sp>
      <p:sp>
        <p:nvSpPr>
          <p:cNvPr id="129" name="Google Shape;129;p6"/>
          <p:cNvSpPr/>
          <p:nvPr/>
        </p:nvSpPr>
        <p:spPr>
          <a:xfrm>
            <a:off x="4005244" y="1050131"/>
            <a:ext cx="4681528" cy="626864"/>
          </a:xfrm>
          <a:prstGeom prst="rect">
            <a:avLst/>
          </a:prstGeom>
          <a:noFill/>
          <a:ln>
            <a:noFill/>
          </a:ln>
        </p:spPr>
        <p:txBody>
          <a:bodyPr spcFirstLastPara="1" wrap="square" lIns="0" tIns="0" rIns="0" bIns="0" anchor="t" anchorCtr="0">
            <a:spAutoFit/>
          </a:bodyPr>
          <a:lstStyle/>
          <a:p>
            <a:pPr marL="0" marR="0" lvl="0" indent="0" algn="l" rtl="0">
              <a:lnSpc>
                <a:spcPct val="170000"/>
              </a:lnSpc>
              <a:spcBef>
                <a:spcPts val="0"/>
              </a:spcBef>
              <a:spcAft>
                <a:spcPts val="0"/>
              </a:spcAft>
              <a:buClr>
                <a:srgbClr val="00FF88"/>
              </a:buClr>
              <a:buSzPts val="885"/>
              <a:buFont typeface="Calibri"/>
              <a:buNone/>
            </a:pPr>
            <a:r>
              <a:rPr lang="en-US" sz="885" b="1" i="0" u="none" strike="noStrike" cap="none">
                <a:solidFill>
                  <a:srgbClr val="00FF88"/>
                </a:solidFill>
                <a:latin typeface="Calibri"/>
                <a:ea typeface="Calibri"/>
                <a:cs typeface="Calibri"/>
                <a:sym typeface="Calibri"/>
              </a:rPr>
              <a:t>Customizable rules define suspicious behavior.</a:t>
            </a:r>
            <a:r>
              <a:rPr lang="en-US" sz="940" b="0" i="0" u="none" strike="noStrike" cap="none">
                <a:solidFill>
                  <a:srgbClr val="E0E6ED"/>
                </a:solidFill>
                <a:latin typeface="Calibri"/>
                <a:ea typeface="Calibri"/>
                <a:cs typeface="Calibri"/>
                <a:sym typeface="Calibri"/>
              </a:rPr>
              <a:t> Falco rules are written in a declarative syntax that specifies alert conditions, priorities, and actions, enabling precise detection of threats specific to the organization's context.</a:t>
            </a:r>
            <a:endParaRPr sz="885" b="0" i="0" u="none" strike="noStrike" cap="none">
              <a:solidFill>
                <a:schemeClr val="dk1"/>
              </a:solidFill>
              <a:latin typeface="Calibri"/>
              <a:ea typeface="Calibri"/>
              <a:cs typeface="Calibri"/>
              <a:sym typeface="Calibri"/>
            </a:endParaRPr>
          </a:p>
        </p:txBody>
      </p:sp>
      <p:sp>
        <p:nvSpPr>
          <p:cNvPr id="130" name="Google Shape;130;p6"/>
          <p:cNvSpPr/>
          <p:nvPr/>
        </p:nvSpPr>
        <p:spPr>
          <a:xfrm>
            <a:off x="4005244" y="1819870"/>
            <a:ext cx="4681528" cy="142875"/>
          </a:xfrm>
          <a:prstGeom prst="rect">
            <a:avLst/>
          </a:prstGeom>
          <a:noFill/>
          <a:ln>
            <a:noFill/>
          </a:ln>
        </p:spPr>
        <p:txBody>
          <a:bodyPr spcFirstLastPara="1" wrap="square" lIns="0" tIns="0" rIns="0" bIns="0" anchor="t" anchorCtr="0">
            <a:spAutoFit/>
          </a:bodyPr>
          <a:lstStyle/>
          <a:p>
            <a:pPr marL="0" marR="0" lvl="0" indent="0" algn="l" rtl="0">
              <a:lnSpc>
                <a:spcPct val="161000"/>
              </a:lnSpc>
              <a:spcBef>
                <a:spcPts val="0"/>
              </a:spcBef>
              <a:spcAft>
                <a:spcPts val="0"/>
              </a:spcAft>
              <a:buClr>
                <a:srgbClr val="00D9FF"/>
              </a:buClr>
              <a:buSzPts val="683"/>
              <a:buFont typeface="Calibri"/>
              <a:buNone/>
            </a:pPr>
            <a:r>
              <a:rPr lang="en-US" sz="685" b="1" i="0" u="none" strike="noStrike" cap="none">
                <a:solidFill>
                  <a:srgbClr val="00D9FF"/>
                </a:solidFill>
                <a:latin typeface="Calibri"/>
                <a:ea typeface="Calibri"/>
                <a:cs typeface="Calibri"/>
                <a:sym typeface="Calibri"/>
              </a:rPr>
              <a:t>RULE COMPONENTS:</a:t>
            </a:r>
            <a:endParaRPr sz="685" b="0" i="0" u="none" strike="noStrike" cap="none">
              <a:solidFill>
                <a:schemeClr val="dk1"/>
              </a:solidFill>
              <a:latin typeface="Calibri"/>
              <a:ea typeface="Calibri"/>
              <a:cs typeface="Calibri"/>
              <a:sym typeface="Calibri"/>
            </a:endParaRPr>
          </a:p>
        </p:txBody>
      </p:sp>
      <p:sp>
        <p:nvSpPr>
          <p:cNvPr id="131" name="Google Shape;131;p6"/>
          <p:cNvSpPr/>
          <p:nvPr/>
        </p:nvSpPr>
        <p:spPr>
          <a:xfrm>
            <a:off x="4005244" y="2019895"/>
            <a:ext cx="4681528" cy="514350"/>
          </a:xfrm>
          <a:prstGeom prst="rect">
            <a:avLst/>
          </a:prstGeom>
          <a:solidFill>
            <a:srgbClr val="00D9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32;p6"/>
          <p:cNvSpPr/>
          <p:nvPr/>
        </p:nvSpPr>
        <p:spPr>
          <a:xfrm>
            <a:off x="4005244" y="2019895"/>
            <a:ext cx="21431" cy="514350"/>
          </a:xfrm>
          <a:prstGeom prst="rect">
            <a:avLst/>
          </a:prstGeom>
          <a:solidFill>
            <a:srgbClr val="00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33;p6"/>
          <p:cNvSpPr/>
          <p:nvPr/>
        </p:nvSpPr>
        <p:spPr>
          <a:xfrm>
            <a:off x="4119544" y="2105620"/>
            <a:ext cx="4452928" cy="139303"/>
          </a:xfrm>
          <a:prstGeom prst="rect">
            <a:avLst/>
          </a:prstGeom>
          <a:noFill/>
          <a:ln>
            <a:noFill/>
          </a:ln>
        </p:spPr>
        <p:txBody>
          <a:bodyPr spcFirstLastPara="1" wrap="square" lIns="0" tIns="0" rIns="0" bIns="0" anchor="t" anchorCtr="0">
            <a:spAutoFit/>
          </a:bodyPr>
          <a:lstStyle/>
          <a:p>
            <a:pPr marL="0" marR="0" lvl="0" indent="0" algn="l" rtl="0">
              <a:lnSpc>
                <a:spcPct val="174000"/>
              </a:lnSpc>
              <a:spcBef>
                <a:spcPts val="0"/>
              </a:spcBef>
              <a:spcAft>
                <a:spcPts val="0"/>
              </a:spcAft>
              <a:buClr>
                <a:srgbClr val="00D9FF"/>
              </a:buClr>
              <a:buSzPts val="634"/>
              <a:buFont typeface="Calibri"/>
              <a:buNone/>
            </a:pPr>
            <a:r>
              <a:rPr lang="en-US" sz="635" b="1" i="0" u="none" strike="noStrike" cap="none">
                <a:solidFill>
                  <a:srgbClr val="00D9FF"/>
                </a:solidFill>
                <a:latin typeface="Calibri"/>
                <a:ea typeface="Calibri"/>
                <a:cs typeface="Calibri"/>
                <a:sym typeface="Calibri"/>
              </a:rPr>
              <a:t>🔍 CONDITION</a:t>
            </a:r>
            <a:endParaRPr sz="635" b="0" i="0" u="none" strike="noStrike" cap="none">
              <a:solidFill>
                <a:schemeClr val="dk1"/>
              </a:solidFill>
              <a:latin typeface="Calibri"/>
              <a:ea typeface="Calibri"/>
              <a:cs typeface="Calibri"/>
              <a:sym typeface="Calibri"/>
            </a:endParaRPr>
          </a:p>
        </p:txBody>
      </p:sp>
      <p:sp>
        <p:nvSpPr>
          <p:cNvPr id="134" name="Google Shape;134;p6"/>
          <p:cNvSpPr/>
          <p:nvPr/>
        </p:nvSpPr>
        <p:spPr>
          <a:xfrm>
            <a:off x="4119544" y="2287786"/>
            <a:ext cx="4452928" cy="160734"/>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Logic that defines when to alert (e.g., access to /etc/shadow)</a:t>
            </a:r>
            <a:endParaRPr sz="780" b="0" i="0" u="none" strike="noStrike" cap="none">
              <a:solidFill>
                <a:schemeClr val="dk1"/>
              </a:solidFill>
              <a:latin typeface="Calibri"/>
              <a:ea typeface="Calibri"/>
              <a:cs typeface="Calibri"/>
              <a:sym typeface="Calibri"/>
            </a:endParaRPr>
          </a:p>
        </p:txBody>
      </p:sp>
      <p:sp>
        <p:nvSpPr>
          <p:cNvPr id="135" name="Google Shape;135;p6"/>
          <p:cNvSpPr/>
          <p:nvPr/>
        </p:nvSpPr>
        <p:spPr>
          <a:xfrm>
            <a:off x="4005244" y="2591395"/>
            <a:ext cx="4681528" cy="514350"/>
          </a:xfrm>
          <a:prstGeom prst="rect">
            <a:avLst/>
          </a:prstGeom>
          <a:solidFill>
            <a:srgbClr val="00D9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6"/>
          <p:cNvSpPr/>
          <p:nvPr/>
        </p:nvSpPr>
        <p:spPr>
          <a:xfrm>
            <a:off x="4005244" y="2591395"/>
            <a:ext cx="21431" cy="514350"/>
          </a:xfrm>
          <a:prstGeom prst="rect">
            <a:avLst/>
          </a:prstGeom>
          <a:solidFill>
            <a:srgbClr val="00F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6"/>
          <p:cNvSpPr/>
          <p:nvPr/>
        </p:nvSpPr>
        <p:spPr>
          <a:xfrm>
            <a:off x="4119544" y="2677120"/>
            <a:ext cx="4452928" cy="139303"/>
          </a:xfrm>
          <a:prstGeom prst="rect">
            <a:avLst/>
          </a:prstGeom>
          <a:noFill/>
          <a:ln>
            <a:noFill/>
          </a:ln>
        </p:spPr>
        <p:txBody>
          <a:bodyPr spcFirstLastPara="1" wrap="square" lIns="0" tIns="0" rIns="0" bIns="0" anchor="t" anchorCtr="0">
            <a:spAutoFit/>
          </a:bodyPr>
          <a:lstStyle/>
          <a:p>
            <a:pPr marL="0" marR="0" lvl="0" indent="0" algn="l" rtl="0">
              <a:lnSpc>
                <a:spcPct val="174000"/>
              </a:lnSpc>
              <a:spcBef>
                <a:spcPts val="0"/>
              </a:spcBef>
              <a:spcAft>
                <a:spcPts val="0"/>
              </a:spcAft>
              <a:buClr>
                <a:srgbClr val="00FF88"/>
              </a:buClr>
              <a:buSzPts val="634"/>
              <a:buFont typeface="Calibri"/>
              <a:buNone/>
            </a:pPr>
            <a:r>
              <a:rPr lang="en-US" sz="635" b="1" i="0" u="none" strike="noStrike" cap="none">
                <a:solidFill>
                  <a:srgbClr val="00FF88"/>
                </a:solidFill>
                <a:latin typeface="Calibri"/>
                <a:ea typeface="Calibri"/>
                <a:cs typeface="Calibri"/>
                <a:sym typeface="Calibri"/>
              </a:rPr>
              <a:t>📝 OUTPUT</a:t>
            </a:r>
            <a:endParaRPr sz="635" b="0" i="0" u="none" strike="noStrike" cap="none">
              <a:solidFill>
                <a:schemeClr val="dk1"/>
              </a:solidFill>
              <a:latin typeface="Calibri"/>
              <a:ea typeface="Calibri"/>
              <a:cs typeface="Calibri"/>
              <a:sym typeface="Calibri"/>
            </a:endParaRPr>
          </a:p>
        </p:txBody>
      </p:sp>
      <p:sp>
        <p:nvSpPr>
          <p:cNvPr id="138" name="Google Shape;138;p6"/>
          <p:cNvSpPr/>
          <p:nvPr/>
        </p:nvSpPr>
        <p:spPr>
          <a:xfrm>
            <a:off x="4119544" y="2859286"/>
            <a:ext cx="4452928" cy="160734"/>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Formatted message with event context</a:t>
            </a:r>
            <a:endParaRPr sz="780" b="0" i="0" u="none" strike="noStrike" cap="none">
              <a:solidFill>
                <a:schemeClr val="dk1"/>
              </a:solidFill>
              <a:latin typeface="Calibri"/>
              <a:ea typeface="Calibri"/>
              <a:cs typeface="Calibri"/>
              <a:sym typeface="Calibri"/>
            </a:endParaRPr>
          </a:p>
        </p:txBody>
      </p:sp>
      <p:sp>
        <p:nvSpPr>
          <p:cNvPr id="139" name="Google Shape;139;p6"/>
          <p:cNvSpPr/>
          <p:nvPr/>
        </p:nvSpPr>
        <p:spPr>
          <a:xfrm>
            <a:off x="4005244" y="3162895"/>
            <a:ext cx="4681528" cy="514350"/>
          </a:xfrm>
          <a:prstGeom prst="rect">
            <a:avLst/>
          </a:prstGeom>
          <a:solidFill>
            <a:srgbClr val="00D9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6"/>
          <p:cNvSpPr/>
          <p:nvPr/>
        </p:nvSpPr>
        <p:spPr>
          <a:xfrm>
            <a:off x="4005244" y="3162895"/>
            <a:ext cx="21431" cy="514350"/>
          </a:xfrm>
          <a:prstGeom prst="rect">
            <a:avLst/>
          </a:prstGeom>
          <a:solidFill>
            <a:srgbClr val="FF3B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6"/>
          <p:cNvSpPr/>
          <p:nvPr/>
        </p:nvSpPr>
        <p:spPr>
          <a:xfrm>
            <a:off x="4119544" y="3248620"/>
            <a:ext cx="4452928" cy="139303"/>
          </a:xfrm>
          <a:prstGeom prst="rect">
            <a:avLst/>
          </a:prstGeom>
          <a:noFill/>
          <a:ln>
            <a:noFill/>
          </a:ln>
        </p:spPr>
        <p:txBody>
          <a:bodyPr spcFirstLastPara="1" wrap="square" lIns="0" tIns="0" rIns="0" bIns="0" anchor="t" anchorCtr="0">
            <a:spAutoFit/>
          </a:bodyPr>
          <a:lstStyle/>
          <a:p>
            <a:pPr marL="0" marR="0" lvl="0" indent="0" algn="l" rtl="0">
              <a:lnSpc>
                <a:spcPct val="174000"/>
              </a:lnSpc>
              <a:spcBef>
                <a:spcPts val="0"/>
              </a:spcBef>
              <a:spcAft>
                <a:spcPts val="0"/>
              </a:spcAft>
              <a:buClr>
                <a:srgbClr val="FF3B57"/>
              </a:buClr>
              <a:buSzPts val="634"/>
              <a:buFont typeface="Calibri"/>
              <a:buNone/>
            </a:pPr>
            <a:r>
              <a:rPr lang="en-US" sz="635" b="1" i="0" u="none" strike="noStrike" cap="none">
                <a:solidFill>
                  <a:srgbClr val="FF3B57"/>
                </a:solidFill>
                <a:latin typeface="Calibri"/>
                <a:ea typeface="Calibri"/>
                <a:cs typeface="Calibri"/>
                <a:sym typeface="Calibri"/>
              </a:rPr>
              <a:t>⚠ PRIORITY</a:t>
            </a:r>
            <a:endParaRPr sz="635" b="0" i="0" u="none" strike="noStrike" cap="none">
              <a:solidFill>
                <a:schemeClr val="dk1"/>
              </a:solidFill>
              <a:latin typeface="Calibri"/>
              <a:ea typeface="Calibri"/>
              <a:cs typeface="Calibri"/>
              <a:sym typeface="Calibri"/>
            </a:endParaRPr>
          </a:p>
        </p:txBody>
      </p:sp>
      <p:sp>
        <p:nvSpPr>
          <p:cNvPr id="142" name="Google Shape;142;p6"/>
          <p:cNvSpPr/>
          <p:nvPr/>
        </p:nvSpPr>
        <p:spPr>
          <a:xfrm>
            <a:off x="4119544" y="3430786"/>
            <a:ext cx="4452928" cy="160734"/>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Severity level (Emergency, Alert, Critical, Warning, Info)</a:t>
            </a:r>
            <a:endParaRPr sz="780" b="0" i="0" u="none" strike="noStrike" cap="none">
              <a:solidFill>
                <a:schemeClr val="dk1"/>
              </a:solidFill>
              <a:latin typeface="Calibri"/>
              <a:ea typeface="Calibri"/>
              <a:cs typeface="Calibri"/>
              <a:sym typeface="Calibri"/>
            </a:endParaRPr>
          </a:p>
        </p:txBody>
      </p:sp>
      <p:sp>
        <p:nvSpPr>
          <p:cNvPr id="143" name="Google Shape;143;p6"/>
          <p:cNvSpPr/>
          <p:nvPr/>
        </p:nvSpPr>
        <p:spPr>
          <a:xfrm>
            <a:off x="4005244" y="3734395"/>
            <a:ext cx="4681528" cy="514350"/>
          </a:xfrm>
          <a:prstGeom prst="rect">
            <a:avLst/>
          </a:prstGeom>
          <a:solidFill>
            <a:srgbClr val="00D9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6"/>
          <p:cNvSpPr/>
          <p:nvPr/>
        </p:nvSpPr>
        <p:spPr>
          <a:xfrm>
            <a:off x="4005244" y="3734395"/>
            <a:ext cx="21431" cy="514350"/>
          </a:xfrm>
          <a:prstGeom prst="rect">
            <a:avLst/>
          </a:prstGeom>
          <a:solidFill>
            <a:srgbClr val="00D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6"/>
          <p:cNvSpPr/>
          <p:nvPr/>
        </p:nvSpPr>
        <p:spPr>
          <a:xfrm>
            <a:off x="4119544" y="3820120"/>
            <a:ext cx="4452928" cy="139303"/>
          </a:xfrm>
          <a:prstGeom prst="rect">
            <a:avLst/>
          </a:prstGeom>
          <a:noFill/>
          <a:ln>
            <a:noFill/>
          </a:ln>
        </p:spPr>
        <p:txBody>
          <a:bodyPr spcFirstLastPara="1" wrap="square" lIns="0" tIns="0" rIns="0" bIns="0" anchor="t" anchorCtr="0">
            <a:spAutoFit/>
          </a:bodyPr>
          <a:lstStyle/>
          <a:p>
            <a:pPr marL="0" marR="0" lvl="0" indent="0" algn="l" rtl="0">
              <a:lnSpc>
                <a:spcPct val="174000"/>
              </a:lnSpc>
              <a:spcBef>
                <a:spcPts val="0"/>
              </a:spcBef>
              <a:spcAft>
                <a:spcPts val="0"/>
              </a:spcAft>
              <a:buClr>
                <a:srgbClr val="00D9FF"/>
              </a:buClr>
              <a:buSzPts val="634"/>
              <a:buFont typeface="Calibri"/>
              <a:buNone/>
            </a:pPr>
            <a:r>
              <a:rPr lang="en-US" sz="635" b="1" i="0" u="none" strike="noStrike" cap="none">
                <a:solidFill>
                  <a:srgbClr val="00D9FF"/>
                </a:solidFill>
                <a:latin typeface="Calibri"/>
                <a:ea typeface="Calibri"/>
                <a:cs typeface="Calibri"/>
                <a:sym typeface="Calibri"/>
              </a:rPr>
              <a:t>🏷 TAGS</a:t>
            </a:r>
            <a:endParaRPr sz="635" b="0" i="0" u="none" strike="noStrike" cap="none">
              <a:solidFill>
                <a:schemeClr val="dk1"/>
              </a:solidFill>
              <a:latin typeface="Calibri"/>
              <a:ea typeface="Calibri"/>
              <a:cs typeface="Calibri"/>
              <a:sym typeface="Calibri"/>
            </a:endParaRPr>
          </a:p>
        </p:txBody>
      </p:sp>
      <p:sp>
        <p:nvSpPr>
          <p:cNvPr id="146" name="Google Shape;146;p6"/>
          <p:cNvSpPr/>
          <p:nvPr/>
        </p:nvSpPr>
        <p:spPr>
          <a:xfrm>
            <a:off x="4119544" y="4002286"/>
            <a:ext cx="4452928" cy="160734"/>
          </a:xfrm>
          <a:prstGeom prst="rect">
            <a:avLst/>
          </a:prstGeom>
          <a:noFill/>
          <a:ln>
            <a:noFill/>
          </a:ln>
        </p:spPr>
        <p:txBody>
          <a:bodyPr spcFirstLastPara="1" wrap="square" lIns="0" tIns="0" rIns="0" bIns="0" anchor="t" anchorCtr="0">
            <a:spAutoFit/>
          </a:bodyPr>
          <a:lstStyle/>
          <a:p>
            <a:pPr marL="0" marR="0" lvl="0" indent="0" algn="l" rtl="0">
              <a:lnSpc>
                <a:spcPct val="167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Categorization for analysis and filtering</a:t>
            </a:r>
            <a:endParaRPr sz="780" b="0" i="0" u="none" strike="noStrike" cap="none">
              <a:solidFill>
                <a:schemeClr val="dk1"/>
              </a:solidFill>
              <a:latin typeface="Calibri"/>
              <a:ea typeface="Calibri"/>
              <a:cs typeface="Calibri"/>
              <a:sym typeface="Calibri"/>
            </a:endParaRPr>
          </a:p>
        </p:txBody>
      </p:sp>
      <p:sp>
        <p:nvSpPr>
          <p:cNvPr id="147" name="Google Shape;147;p6"/>
          <p:cNvSpPr/>
          <p:nvPr/>
        </p:nvSpPr>
        <p:spPr>
          <a:xfrm>
            <a:off x="4005244" y="4391620"/>
            <a:ext cx="4681528" cy="558998"/>
          </a:xfrm>
          <a:prstGeom prst="rect">
            <a:avLst/>
          </a:prstGeom>
          <a:solidFill>
            <a:srgbClr val="00FF88">
              <a:alpha val="9803"/>
            </a:srgbClr>
          </a:solidFill>
          <a:ln w="9525" cap="flat" cmpd="sng">
            <a:solidFill>
              <a:srgbClr val="00FF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48;p6"/>
          <p:cNvSpPr/>
          <p:nvPr/>
        </p:nvSpPr>
        <p:spPr>
          <a:xfrm>
            <a:off x="4133831" y="4491633"/>
            <a:ext cx="4424353" cy="344686"/>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00FF88"/>
              </a:buClr>
              <a:buSzPts val="734"/>
              <a:buFont typeface="Calibri"/>
              <a:buNone/>
            </a:pPr>
            <a:r>
              <a:rPr lang="en-US" sz="735" b="1" i="0" u="none" strike="noStrike" cap="none">
                <a:solidFill>
                  <a:srgbClr val="00FF88"/>
                </a:solidFill>
                <a:latin typeface="Calibri"/>
                <a:ea typeface="Calibri"/>
                <a:cs typeface="Calibri"/>
                <a:sym typeface="Calibri"/>
              </a:rPr>
              <a:t>EXAMPLE:</a:t>
            </a:r>
            <a:r>
              <a:rPr lang="en-US" sz="780" b="0" i="0" u="none" strike="noStrike" cap="none">
                <a:solidFill>
                  <a:srgbClr val="E0E6ED"/>
                </a:solidFill>
                <a:latin typeface="Calibri"/>
                <a:ea typeface="Calibri"/>
                <a:cs typeface="Calibri"/>
                <a:sym typeface="Calibri"/>
              </a:rPr>
              <a:t> Detect </a:t>
            </a:r>
            <a:r>
              <a:rPr lang="en-US" sz="735" b="1" i="0" u="none" strike="noStrike" cap="none">
                <a:solidFill>
                  <a:srgbClr val="00FF88"/>
                </a:solidFill>
                <a:latin typeface="Calibri"/>
                <a:ea typeface="Calibri"/>
                <a:cs typeface="Calibri"/>
                <a:sym typeface="Calibri"/>
              </a:rPr>
              <a:t>shell execution</a:t>
            </a:r>
            <a:r>
              <a:rPr lang="en-US" sz="780" b="0" i="0" u="none" strike="noStrike" cap="none">
                <a:solidFill>
                  <a:srgbClr val="E0E6ED"/>
                </a:solidFill>
                <a:latin typeface="Calibri"/>
                <a:ea typeface="Calibri"/>
                <a:cs typeface="Calibri"/>
                <a:sym typeface="Calibri"/>
              </a:rPr>
              <a:t> in production container or </a:t>
            </a:r>
            <a:r>
              <a:rPr lang="en-US" sz="735" b="1" i="0" u="none" strike="noStrike" cap="none">
                <a:solidFill>
                  <a:srgbClr val="FF3B57"/>
                </a:solidFill>
                <a:latin typeface="Calibri"/>
                <a:ea typeface="Calibri"/>
                <a:cs typeface="Calibri"/>
                <a:sym typeface="Calibri"/>
              </a:rPr>
              <a:t>unauthorized access</a:t>
            </a:r>
            <a:r>
              <a:rPr lang="en-US" sz="780" b="0" i="0" u="none" strike="noStrike" cap="none">
                <a:solidFill>
                  <a:srgbClr val="E0E6ED"/>
                </a:solidFill>
                <a:latin typeface="Calibri"/>
                <a:ea typeface="Calibri"/>
                <a:cs typeface="Calibri"/>
                <a:sym typeface="Calibri"/>
              </a:rPr>
              <a:t> to sensitive system files</a:t>
            </a:r>
            <a:endParaRPr sz="735" b="0" i="0" u="none" strike="noStrike" cap="none">
              <a:solidFill>
                <a:schemeClr val="dk1"/>
              </a:solidFill>
              <a:latin typeface="Calibri"/>
              <a:ea typeface="Calibri"/>
              <a:cs typeface="Calibri"/>
              <a:sym typeface="Calibri"/>
            </a:endParaRPr>
          </a:p>
        </p:txBody>
      </p:sp>
      <p:sp>
        <p:nvSpPr>
          <p:cNvPr id="149" name="Google Shape;149;p6"/>
          <p:cNvSpPr/>
          <p:nvPr/>
        </p:nvSpPr>
        <p:spPr>
          <a:xfrm>
            <a:off x="457200" y="4968478"/>
            <a:ext cx="158881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 falco --rules-file custom_rules.yaml</a:t>
            </a:r>
            <a:endParaRPr sz="675" b="0" i="0" u="none" strike="noStrike" cap="none">
              <a:solidFill>
                <a:schemeClr val="dk1"/>
              </a:solidFill>
              <a:latin typeface="Calibri"/>
              <a:ea typeface="Calibri"/>
              <a:cs typeface="Calibri"/>
              <a:sym typeface="Calibri"/>
            </a:endParaRPr>
          </a:p>
        </p:txBody>
      </p:sp>
      <p:sp>
        <p:nvSpPr>
          <p:cNvPr id="150" name="Google Shape;150;p6"/>
          <p:cNvSpPr/>
          <p:nvPr/>
        </p:nvSpPr>
        <p:spPr>
          <a:xfrm>
            <a:off x="8165055" y="4968478"/>
            <a:ext cx="52174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SLIDE 06/12</a:t>
            </a:r>
            <a:endParaRPr sz="675"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pic>
        <p:nvPicPr>
          <p:cNvPr id="156" name="Google Shape;156;p7" descr="preencoded.png"/>
          <p:cNvPicPr preferRelativeResize="0"/>
          <p:nvPr/>
        </p:nvPicPr>
        <p:blipFill rotWithShape="1">
          <a:blip r:embed="rId1"/>
          <a:srcRect/>
          <a:stretch>
            <a:fillRect/>
          </a:stretch>
        </p:blipFill>
        <p:spPr>
          <a:xfrm>
            <a:off x="0" y="0"/>
            <a:ext cx="9144000" cy="5170289"/>
          </a:xfrm>
          <a:prstGeom prst="rect">
            <a:avLst/>
          </a:prstGeom>
          <a:noFill/>
          <a:ln>
            <a:noFill/>
          </a:ln>
        </p:spPr>
      </p:pic>
      <p:sp>
        <p:nvSpPr>
          <p:cNvPr id="157" name="Google Shape;157;p7"/>
          <p:cNvSpPr/>
          <p:nvPr/>
        </p:nvSpPr>
        <p:spPr>
          <a:xfrm>
            <a:off x="457200" y="285750"/>
            <a:ext cx="876393" cy="214313"/>
          </a:xfrm>
          <a:prstGeom prst="rect">
            <a:avLst/>
          </a:prstGeom>
          <a:solidFill>
            <a:srgbClr val="FF3B57">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7"/>
          <p:cNvSpPr/>
          <p:nvPr/>
        </p:nvSpPr>
        <p:spPr>
          <a:xfrm>
            <a:off x="457200" y="285750"/>
            <a:ext cx="876393" cy="214313"/>
          </a:xfrm>
          <a:prstGeom prst="rect">
            <a:avLst/>
          </a:prstGeom>
          <a:noFill/>
          <a:ln>
            <a:noFill/>
          </a:ln>
        </p:spPr>
        <p:txBody>
          <a:bodyPr spcFirstLastPara="1" wrap="square" lIns="119125" tIns="51050" rIns="119125" bIns="51050" anchor="t" anchorCtr="0">
            <a:spAutoFit/>
          </a:bodyPr>
          <a:lstStyle/>
          <a:p>
            <a:pPr marL="0" marR="0" lvl="0" indent="0" algn="l" rtl="0">
              <a:lnSpc>
                <a:spcPct val="171000"/>
              </a:lnSpc>
              <a:spcBef>
                <a:spcPts val="0"/>
              </a:spcBef>
              <a:spcAft>
                <a:spcPts val="0"/>
              </a:spcAft>
              <a:buClr>
                <a:srgbClr val="FF3B57"/>
              </a:buClr>
              <a:buSzPts val="584"/>
              <a:buFont typeface="Calibri"/>
              <a:buNone/>
            </a:pPr>
            <a:r>
              <a:rPr lang="en-US" sz="585" b="1" i="0" u="none" strike="noStrike" cap="none">
                <a:solidFill>
                  <a:srgbClr val="FF3B57"/>
                </a:solidFill>
                <a:latin typeface="Calibri"/>
                <a:ea typeface="Calibri"/>
                <a:cs typeface="Calibri"/>
                <a:sym typeface="Calibri"/>
              </a:rPr>
              <a:t>🔴 LIVE DEMO</a:t>
            </a:r>
            <a:endParaRPr sz="585" b="0" i="0" u="none" strike="noStrike" cap="none">
              <a:solidFill>
                <a:schemeClr val="dk1"/>
              </a:solidFill>
              <a:latin typeface="Calibri"/>
              <a:ea typeface="Calibri"/>
              <a:cs typeface="Calibri"/>
              <a:sym typeface="Calibri"/>
            </a:endParaRPr>
          </a:p>
        </p:txBody>
      </p:sp>
      <p:sp>
        <p:nvSpPr>
          <p:cNvPr id="159" name="Google Shape;159;p7"/>
          <p:cNvSpPr/>
          <p:nvPr/>
        </p:nvSpPr>
        <p:spPr>
          <a:xfrm>
            <a:off x="457200" y="585788"/>
            <a:ext cx="8229600" cy="285750"/>
          </a:xfrm>
          <a:prstGeom prst="rect">
            <a:avLst/>
          </a:prstGeom>
          <a:noFill/>
          <a:ln>
            <a:noFill/>
          </a:ln>
        </p:spPr>
        <p:txBody>
          <a:bodyPr spcFirstLastPara="1" wrap="square" lIns="0" tIns="0" rIns="0" bIns="0" anchor="t" anchorCtr="0">
            <a:spAutoFit/>
          </a:bodyPr>
          <a:lstStyle/>
          <a:p>
            <a:pPr marL="0" marR="0" lvl="0" indent="0" algn="l" rtl="0">
              <a:lnSpc>
                <a:spcPct val="127000"/>
              </a:lnSpc>
              <a:spcBef>
                <a:spcPts val="0"/>
              </a:spcBef>
              <a:spcAft>
                <a:spcPts val="0"/>
              </a:spcAft>
              <a:buClr>
                <a:srgbClr val="00D9FF"/>
              </a:buClr>
              <a:buSzPts val="1808"/>
              <a:buFont typeface="Calibri"/>
              <a:buNone/>
            </a:pPr>
            <a:r>
              <a:rPr lang="en-US" sz="1810" b="1" i="0" u="none" strike="noStrike" cap="none">
                <a:solidFill>
                  <a:srgbClr val="00D9FF"/>
                </a:solidFill>
                <a:latin typeface="Calibri"/>
                <a:ea typeface="Calibri"/>
                <a:cs typeface="Calibri"/>
                <a:sym typeface="Calibri"/>
              </a:rPr>
              <a:t>Demo: Real-Time Attack Detection</a:t>
            </a:r>
            <a:endParaRPr sz="1810" b="0" i="0" u="none" strike="noStrike" cap="none">
              <a:solidFill>
                <a:schemeClr val="dk1"/>
              </a:solidFill>
              <a:latin typeface="Calibri"/>
              <a:ea typeface="Calibri"/>
              <a:cs typeface="Calibri"/>
              <a:sym typeface="Calibri"/>
            </a:endParaRPr>
          </a:p>
        </p:txBody>
      </p:sp>
      <p:sp>
        <p:nvSpPr>
          <p:cNvPr id="160" name="Google Shape;160;p7"/>
          <p:cNvSpPr/>
          <p:nvPr/>
        </p:nvSpPr>
        <p:spPr>
          <a:xfrm>
            <a:off x="457200" y="957263"/>
            <a:ext cx="7315200" cy="641152"/>
          </a:xfrm>
          <a:prstGeom prst="rect">
            <a:avLst/>
          </a:prstGeom>
          <a:noFill/>
          <a:ln>
            <a:noFill/>
          </a:ln>
        </p:spPr>
        <p:txBody>
          <a:bodyPr spcFirstLastPara="1" wrap="square" lIns="0" tIns="0" rIns="0" bIns="0" anchor="t" anchorCtr="0">
            <a:spAutoFit/>
          </a:bodyPr>
          <a:lstStyle/>
          <a:p>
            <a:pPr marL="0" marR="0" lvl="0" indent="0" algn="l" rtl="0">
              <a:lnSpc>
                <a:spcPct val="170000"/>
              </a:lnSpc>
              <a:spcBef>
                <a:spcPts val="0"/>
              </a:spcBef>
              <a:spcAft>
                <a:spcPts val="0"/>
              </a:spcAft>
              <a:buClr>
                <a:srgbClr val="FF3B57"/>
              </a:buClr>
              <a:buSzPts val="885"/>
              <a:buFont typeface="Calibri"/>
              <a:buNone/>
            </a:pPr>
            <a:r>
              <a:rPr lang="en-US" sz="885" b="1" i="0" u="none" strike="noStrike" cap="none">
                <a:solidFill>
                  <a:srgbClr val="FF3B57"/>
                </a:solidFill>
                <a:latin typeface="Calibri"/>
                <a:ea typeface="Calibri"/>
                <a:cs typeface="Calibri"/>
                <a:sym typeface="Calibri"/>
              </a:rPr>
              <a:t>Falco instantly identifies malicious commands executed in containers.</a:t>
            </a:r>
            <a:r>
              <a:rPr lang="en-US" sz="940" b="0" i="0" u="none" strike="noStrike" cap="none">
                <a:solidFill>
                  <a:srgbClr val="E0E6ED"/>
                </a:solidFill>
                <a:latin typeface="Calibri"/>
                <a:ea typeface="Calibri"/>
                <a:cs typeface="Calibri"/>
                <a:sym typeface="Calibri"/>
              </a:rPr>
              <a:t> When an attacker attempts to execute an interactive shell using </a:t>
            </a:r>
            <a:r>
              <a:rPr lang="en-US" sz="940" b="0" i="0" u="none" strike="noStrike" cap="none">
                <a:solidFill>
                  <a:srgbClr val="00D9FF"/>
                </a:solidFill>
                <a:latin typeface="Calibri"/>
                <a:ea typeface="Calibri"/>
                <a:cs typeface="Calibri"/>
                <a:sym typeface="Calibri"/>
              </a:rPr>
              <a:t>kubectl exec</a:t>
            </a:r>
            <a:r>
              <a:rPr lang="en-US" sz="940" b="0" i="0" u="none" strike="noStrike" cap="none">
                <a:solidFill>
                  <a:srgbClr val="E0E6ED"/>
                </a:solidFill>
                <a:latin typeface="Calibri"/>
                <a:ea typeface="Calibri"/>
                <a:cs typeface="Calibri"/>
                <a:sym typeface="Calibri"/>
              </a:rPr>
              <a:t>, Falco detects the corresponding syscall and generates a detailed alert in </a:t>
            </a:r>
            <a:r>
              <a:rPr lang="en-US" sz="885" b="1" i="0" u="none" strike="noStrike" cap="none">
                <a:solidFill>
                  <a:srgbClr val="00FF88"/>
                </a:solidFill>
                <a:latin typeface="Calibri"/>
                <a:ea typeface="Calibri"/>
                <a:cs typeface="Calibri"/>
                <a:sym typeface="Calibri"/>
              </a:rPr>
              <a:t>milliseconds</a:t>
            </a:r>
            <a:r>
              <a:rPr lang="en-US" sz="940" b="0" i="0" u="none" strike="noStrike" cap="none">
                <a:solidFill>
                  <a:srgbClr val="E0E6ED"/>
                </a:solidFill>
                <a:latin typeface="Calibri"/>
                <a:ea typeface="Calibri"/>
                <a:cs typeface="Calibri"/>
                <a:sym typeface="Calibri"/>
              </a:rPr>
              <a:t>.</a:t>
            </a:r>
            <a:endParaRPr sz="885" b="0" i="0" u="none" strike="noStrike" cap="none">
              <a:solidFill>
                <a:schemeClr val="dk1"/>
              </a:solidFill>
              <a:latin typeface="Calibri"/>
              <a:ea typeface="Calibri"/>
              <a:cs typeface="Calibri"/>
              <a:sym typeface="Calibri"/>
            </a:endParaRPr>
          </a:p>
        </p:txBody>
      </p:sp>
      <p:pic>
        <p:nvPicPr>
          <p:cNvPr id="161" name="Google Shape;161;p7" descr="preencoded.png"/>
          <p:cNvPicPr preferRelativeResize="0"/>
          <p:nvPr/>
        </p:nvPicPr>
        <p:blipFill rotWithShape="1">
          <a:blip r:embed="rId2"/>
          <a:srcRect/>
          <a:stretch>
            <a:fillRect/>
          </a:stretch>
        </p:blipFill>
        <p:spPr>
          <a:xfrm>
            <a:off x="2339975" y="1474470"/>
            <a:ext cx="3916045" cy="2566670"/>
          </a:xfrm>
          <a:prstGeom prst="rect">
            <a:avLst/>
          </a:prstGeom>
          <a:noFill/>
          <a:ln>
            <a:noFill/>
          </a:ln>
        </p:spPr>
      </p:pic>
      <p:sp>
        <p:nvSpPr>
          <p:cNvPr id="162" name="Google Shape;162;p7"/>
          <p:cNvSpPr/>
          <p:nvPr/>
        </p:nvSpPr>
        <p:spPr>
          <a:xfrm>
            <a:off x="457200" y="4084439"/>
            <a:ext cx="4029075" cy="800100"/>
          </a:xfrm>
          <a:prstGeom prst="rect">
            <a:avLst/>
          </a:prstGeom>
          <a:solidFill>
            <a:srgbClr val="000000">
              <a:alpha val="40000"/>
            </a:srgbClr>
          </a:solidFill>
          <a:ln w="18275" cap="flat" cmpd="sng">
            <a:solidFill>
              <a:srgbClr val="00FF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7"/>
          <p:cNvSpPr/>
          <p:nvPr/>
        </p:nvSpPr>
        <p:spPr>
          <a:xfrm>
            <a:off x="600075" y="4198739"/>
            <a:ext cx="3743325" cy="128588"/>
          </a:xfrm>
          <a:prstGeom prst="rect">
            <a:avLst/>
          </a:prstGeom>
          <a:noFill/>
          <a:ln>
            <a:noFill/>
          </a:ln>
        </p:spPr>
        <p:txBody>
          <a:bodyPr spcFirstLastPara="1" wrap="square" lIns="0" tIns="0" rIns="0" bIns="0" anchor="t" anchorCtr="0">
            <a:spAutoFit/>
          </a:bodyPr>
          <a:lstStyle/>
          <a:p>
            <a:pPr marL="0" marR="0" lvl="0" indent="0" algn="l" rtl="0">
              <a:lnSpc>
                <a:spcPct val="171000"/>
              </a:lnSpc>
              <a:spcBef>
                <a:spcPts val="0"/>
              </a:spcBef>
              <a:spcAft>
                <a:spcPts val="0"/>
              </a:spcAft>
              <a:buClr>
                <a:srgbClr val="00FF88"/>
              </a:buClr>
              <a:buSzPts val="584"/>
              <a:buFont typeface="Calibri"/>
              <a:buNone/>
            </a:pPr>
            <a:r>
              <a:rPr lang="en-US" sz="585" b="1" i="0" u="none" strike="noStrike" cap="none">
                <a:solidFill>
                  <a:srgbClr val="00FF88"/>
                </a:solidFill>
                <a:latin typeface="Calibri"/>
                <a:ea typeface="Calibri"/>
                <a:cs typeface="Calibri"/>
                <a:sym typeface="Calibri"/>
              </a:rPr>
              <a:t>ATTACK SCENARIO:</a:t>
            </a:r>
            <a:endParaRPr sz="585" b="0" i="0" u="none" strike="noStrike" cap="none">
              <a:solidFill>
                <a:schemeClr val="dk1"/>
              </a:solidFill>
              <a:latin typeface="Calibri"/>
              <a:ea typeface="Calibri"/>
              <a:cs typeface="Calibri"/>
              <a:sym typeface="Calibri"/>
            </a:endParaRPr>
          </a:p>
        </p:txBody>
      </p:sp>
      <p:sp>
        <p:nvSpPr>
          <p:cNvPr id="164" name="Google Shape;164;p7"/>
          <p:cNvSpPr/>
          <p:nvPr/>
        </p:nvSpPr>
        <p:spPr>
          <a:xfrm>
            <a:off x="600075" y="4398764"/>
            <a:ext cx="3743325" cy="17145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 kubectl exec -it vulnerable-pod -- /bin/bash</a:t>
            </a:r>
            <a:endParaRPr sz="780" b="0" i="0" u="none" strike="noStrike" cap="none">
              <a:solidFill>
                <a:schemeClr val="dk1"/>
              </a:solidFill>
              <a:latin typeface="Calibri"/>
              <a:ea typeface="Calibri"/>
              <a:cs typeface="Calibri"/>
              <a:sym typeface="Calibri"/>
            </a:endParaRPr>
          </a:p>
        </p:txBody>
      </p:sp>
      <p:sp>
        <p:nvSpPr>
          <p:cNvPr id="165" name="Google Shape;165;p7"/>
          <p:cNvSpPr/>
          <p:nvPr/>
        </p:nvSpPr>
        <p:spPr>
          <a:xfrm>
            <a:off x="4657725" y="4084439"/>
            <a:ext cx="4029075" cy="800100"/>
          </a:xfrm>
          <a:prstGeom prst="rect">
            <a:avLst/>
          </a:prstGeom>
          <a:solidFill>
            <a:srgbClr val="FF3B57">
              <a:alpha val="9803"/>
            </a:srgbClr>
          </a:solidFill>
          <a:ln w="18275" cap="flat" cmpd="sng">
            <a:solidFill>
              <a:srgbClr val="FF3B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7"/>
          <p:cNvSpPr/>
          <p:nvPr/>
        </p:nvSpPr>
        <p:spPr>
          <a:xfrm>
            <a:off x="4800600" y="4198739"/>
            <a:ext cx="3743325" cy="128588"/>
          </a:xfrm>
          <a:prstGeom prst="rect">
            <a:avLst/>
          </a:prstGeom>
          <a:noFill/>
          <a:ln>
            <a:noFill/>
          </a:ln>
        </p:spPr>
        <p:txBody>
          <a:bodyPr spcFirstLastPara="1" wrap="square" lIns="0" tIns="0" rIns="0" bIns="0" anchor="t" anchorCtr="0">
            <a:spAutoFit/>
          </a:bodyPr>
          <a:lstStyle/>
          <a:p>
            <a:pPr marL="0" marR="0" lvl="0" indent="0" algn="l" rtl="0">
              <a:lnSpc>
                <a:spcPct val="171000"/>
              </a:lnSpc>
              <a:spcBef>
                <a:spcPts val="0"/>
              </a:spcBef>
              <a:spcAft>
                <a:spcPts val="0"/>
              </a:spcAft>
              <a:buClr>
                <a:srgbClr val="FF3B57"/>
              </a:buClr>
              <a:buSzPts val="584"/>
              <a:buFont typeface="Calibri"/>
              <a:buNone/>
            </a:pPr>
            <a:r>
              <a:rPr lang="en-US" sz="585" b="1" i="0" u="none" strike="noStrike" cap="none">
                <a:solidFill>
                  <a:srgbClr val="FF3B57"/>
                </a:solidFill>
                <a:latin typeface="Calibri"/>
                <a:ea typeface="Calibri"/>
                <a:cs typeface="Calibri"/>
                <a:sym typeface="Calibri"/>
              </a:rPr>
              <a:t>⚠ FALCO ALERT:</a:t>
            </a:r>
            <a:endParaRPr sz="585" b="0" i="0" u="none" strike="noStrike" cap="none">
              <a:solidFill>
                <a:schemeClr val="dk1"/>
              </a:solidFill>
              <a:latin typeface="Calibri"/>
              <a:ea typeface="Calibri"/>
              <a:cs typeface="Calibri"/>
              <a:sym typeface="Calibri"/>
            </a:endParaRPr>
          </a:p>
        </p:txBody>
      </p:sp>
      <p:sp>
        <p:nvSpPr>
          <p:cNvPr id="167" name="Google Shape;167;p7"/>
          <p:cNvSpPr/>
          <p:nvPr/>
        </p:nvSpPr>
        <p:spPr>
          <a:xfrm>
            <a:off x="4800600" y="4398764"/>
            <a:ext cx="3743325" cy="34290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E0E6ED"/>
              </a:buClr>
              <a:buSzPts val="780"/>
              <a:buFont typeface="Calibri"/>
              <a:buNone/>
            </a:pPr>
            <a:r>
              <a:rPr lang="en-US" sz="780" b="0" i="0" u="none" strike="noStrike" cap="none">
                <a:solidFill>
                  <a:srgbClr val="E0E6ED"/>
                </a:solidFill>
                <a:latin typeface="Calibri"/>
                <a:ea typeface="Calibri"/>
                <a:cs typeface="Calibri"/>
                <a:sym typeface="Calibri"/>
              </a:rPr>
              <a:t>Warning: Shell spawned in container</a:t>
            </a:r>
            <a:br>
              <a:rPr lang="en-US" sz="780" b="0" i="0" u="none" strike="noStrike" cap="none">
                <a:solidFill>
                  <a:srgbClr val="E0E6ED"/>
                </a:solidFill>
                <a:latin typeface="Calibri"/>
                <a:ea typeface="Calibri"/>
                <a:cs typeface="Calibri"/>
                <a:sym typeface="Calibri"/>
              </a:rPr>
            </a:br>
            <a:r>
              <a:rPr lang="en-US" sz="780" b="0" i="0" u="none" strike="noStrike" cap="none">
                <a:solidFill>
                  <a:srgbClr val="E0E6ED"/>
                </a:solidFill>
                <a:latin typeface="Calibri"/>
                <a:ea typeface="Calibri"/>
                <a:cs typeface="Calibri"/>
                <a:sym typeface="Calibri"/>
              </a:rPr>
              <a:t> (user=root container_id=abc123 image=nginx:latest)</a:t>
            </a:r>
            <a:endParaRPr sz="780" b="0" i="0" u="none" strike="noStrike" cap="none">
              <a:solidFill>
                <a:schemeClr val="dk1"/>
              </a:solidFill>
              <a:latin typeface="Calibri"/>
              <a:ea typeface="Calibri"/>
              <a:cs typeface="Calibri"/>
              <a:sym typeface="Calibri"/>
            </a:endParaRPr>
          </a:p>
        </p:txBody>
      </p:sp>
      <p:sp>
        <p:nvSpPr>
          <p:cNvPr id="168" name="Google Shape;168;p7"/>
          <p:cNvSpPr/>
          <p:nvPr/>
        </p:nvSpPr>
        <p:spPr>
          <a:xfrm>
            <a:off x="457200" y="4832747"/>
            <a:ext cx="1509033"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 falco --demo --realtime-detection</a:t>
            </a:r>
            <a:endParaRPr sz="675" b="0" i="0" u="none" strike="noStrike" cap="none">
              <a:solidFill>
                <a:schemeClr val="dk1"/>
              </a:solidFill>
              <a:latin typeface="Calibri"/>
              <a:ea typeface="Calibri"/>
              <a:cs typeface="Calibri"/>
              <a:sym typeface="Calibri"/>
            </a:endParaRPr>
          </a:p>
        </p:txBody>
      </p:sp>
      <p:sp>
        <p:nvSpPr>
          <p:cNvPr id="169" name="Google Shape;169;p7"/>
          <p:cNvSpPr/>
          <p:nvPr/>
        </p:nvSpPr>
        <p:spPr>
          <a:xfrm>
            <a:off x="8165055" y="4832747"/>
            <a:ext cx="52174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SLIDE 07/12</a:t>
            </a:r>
            <a:endParaRPr sz="675"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4" name="Shape 174"/>
        <p:cNvGrpSpPr/>
        <p:nvPr/>
      </p:nvGrpSpPr>
      <p:grpSpPr>
        <a:xfrm>
          <a:off x="0" y="0"/>
          <a:ext cx="0" cy="0"/>
          <a:chOff x="0" y="0"/>
          <a:chExt cx="0" cy="0"/>
        </a:xfrm>
      </p:grpSpPr>
      <p:pic>
        <p:nvPicPr>
          <p:cNvPr id="175" name="Google Shape;175;p8" descr="preencoded.png"/>
          <p:cNvPicPr preferRelativeResize="0"/>
          <p:nvPr/>
        </p:nvPicPr>
        <p:blipFill rotWithShape="1">
          <a:blip r:embed="rId1"/>
          <a:srcRect/>
          <a:stretch>
            <a:fillRect/>
          </a:stretch>
        </p:blipFill>
        <p:spPr>
          <a:xfrm>
            <a:off x="0" y="0"/>
            <a:ext cx="9144000" cy="5143500"/>
          </a:xfrm>
          <a:prstGeom prst="rect">
            <a:avLst/>
          </a:prstGeom>
          <a:noFill/>
          <a:ln>
            <a:noFill/>
          </a:ln>
        </p:spPr>
      </p:pic>
      <p:sp>
        <p:nvSpPr>
          <p:cNvPr id="176" name="Google Shape;176;p8"/>
          <p:cNvSpPr/>
          <p:nvPr/>
        </p:nvSpPr>
        <p:spPr>
          <a:xfrm>
            <a:off x="457200" y="834033"/>
            <a:ext cx="1195546" cy="214313"/>
          </a:xfrm>
          <a:prstGeom prst="rect">
            <a:avLst/>
          </a:prstGeom>
          <a:solidFill>
            <a:srgbClr val="00D9FF">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8"/>
          <p:cNvSpPr/>
          <p:nvPr/>
        </p:nvSpPr>
        <p:spPr>
          <a:xfrm>
            <a:off x="457200" y="834033"/>
            <a:ext cx="1195546" cy="214313"/>
          </a:xfrm>
          <a:prstGeom prst="rect">
            <a:avLst/>
          </a:prstGeom>
          <a:noFill/>
          <a:ln>
            <a:noFill/>
          </a:ln>
        </p:spPr>
        <p:txBody>
          <a:bodyPr spcFirstLastPara="1" wrap="square" lIns="119125" tIns="51050" rIns="119125" bIns="51050" anchor="t" anchorCtr="0">
            <a:spAutoFit/>
          </a:bodyPr>
          <a:lstStyle/>
          <a:p>
            <a:pPr marL="0" marR="0" lvl="0" indent="0" algn="l" rtl="0">
              <a:lnSpc>
                <a:spcPct val="171000"/>
              </a:lnSpc>
              <a:spcBef>
                <a:spcPts val="0"/>
              </a:spcBef>
              <a:spcAft>
                <a:spcPts val="0"/>
              </a:spcAft>
              <a:buClr>
                <a:srgbClr val="00D9FF"/>
              </a:buClr>
              <a:buSzPts val="584"/>
              <a:buFont typeface="Calibri"/>
              <a:buNone/>
            </a:pPr>
            <a:r>
              <a:rPr lang="en-US" sz="585" b="1" i="0" u="none" strike="noStrike" cap="none">
                <a:solidFill>
                  <a:srgbClr val="00D9FF"/>
                </a:solidFill>
                <a:latin typeface="Calibri"/>
                <a:ea typeface="Calibri"/>
                <a:cs typeface="Calibri"/>
                <a:sym typeface="Calibri"/>
              </a:rPr>
              <a:t>🔒 CKS SCENARIO #1</a:t>
            </a:r>
            <a:endParaRPr sz="585" b="0" i="0" u="none" strike="noStrike" cap="none">
              <a:solidFill>
                <a:schemeClr val="dk1"/>
              </a:solidFill>
              <a:latin typeface="Calibri"/>
              <a:ea typeface="Calibri"/>
              <a:cs typeface="Calibri"/>
              <a:sym typeface="Calibri"/>
            </a:endParaRPr>
          </a:p>
        </p:txBody>
      </p:sp>
      <p:sp>
        <p:nvSpPr>
          <p:cNvPr id="178" name="Google Shape;178;p8"/>
          <p:cNvSpPr/>
          <p:nvPr/>
        </p:nvSpPr>
        <p:spPr>
          <a:xfrm>
            <a:off x="457200" y="1134070"/>
            <a:ext cx="3971925" cy="321469"/>
          </a:xfrm>
          <a:prstGeom prst="rect">
            <a:avLst/>
          </a:prstGeom>
          <a:noFill/>
          <a:ln>
            <a:noFill/>
          </a:ln>
        </p:spPr>
        <p:txBody>
          <a:bodyPr spcFirstLastPara="1" wrap="square" lIns="0" tIns="0" rIns="0" bIns="0" anchor="t" anchorCtr="0">
            <a:spAutoFit/>
          </a:bodyPr>
          <a:lstStyle/>
          <a:p>
            <a:pPr marL="0" marR="0" lvl="0" indent="0" algn="l" rtl="0">
              <a:lnSpc>
                <a:spcPct val="138000"/>
              </a:lnSpc>
              <a:spcBef>
                <a:spcPts val="0"/>
              </a:spcBef>
              <a:spcAft>
                <a:spcPts val="0"/>
              </a:spcAft>
              <a:buClr>
                <a:srgbClr val="00D9FF"/>
              </a:buClr>
              <a:buSzPts val="1808"/>
              <a:buFont typeface="Calibri"/>
              <a:buNone/>
            </a:pPr>
            <a:r>
              <a:rPr lang="en-US" sz="1810" b="1" i="0" u="none" strike="noStrike" cap="none">
                <a:solidFill>
                  <a:srgbClr val="00D9FF"/>
                </a:solidFill>
                <a:latin typeface="Calibri"/>
                <a:ea typeface="Calibri"/>
                <a:cs typeface="Calibri"/>
                <a:sym typeface="Calibri"/>
              </a:rPr>
              <a:t>Sensitive File Protection</a:t>
            </a:r>
            <a:endParaRPr sz="1810" b="0" i="0" u="none" strike="noStrike" cap="none">
              <a:solidFill>
                <a:schemeClr val="dk1"/>
              </a:solidFill>
              <a:latin typeface="Calibri"/>
              <a:ea typeface="Calibri"/>
              <a:cs typeface="Calibri"/>
              <a:sym typeface="Calibri"/>
            </a:endParaRPr>
          </a:p>
        </p:txBody>
      </p:sp>
      <p:sp>
        <p:nvSpPr>
          <p:cNvPr id="179" name="Google Shape;179;p8"/>
          <p:cNvSpPr/>
          <p:nvPr/>
        </p:nvSpPr>
        <p:spPr>
          <a:xfrm>
            <a:off x="457200" y="1598414"/>
            <a:ext cx="3971925" cy="835819"/>
          </a:xfrm>
          <a:prstGeom prst="rect">
            <a:avLst/>
          </a:prstGeom>
          <a:noFill/>
          <a:ln>
            <a:noFill/>
          </a:ln>
        </p:spPr>
        <p:txBody>
          <a:bodyPr spcFirstLastPara="1" wrap="square" lIns="0" tIns="0" rIns="0" bIns="0" anchor="t" anchorCtr="0">
            <a:spAutoFit/>
          </a:bodyPr>
          <a:lstStyle/>
          <a:p>
            <a:pPr marL="0" marR="0" lvl="0" indent="0" algn="l" rtl="0">
              <a:lnSpc>
                <a:spcPct val="170000"/>
              </a:lnSpc>
              <a:spcBef>
                <a:spcPts val="0"/>
              </a:spcBef>
              <a:spcAft>
                <a:spcPts val="0"/>
              </a:spcAft>
              <a:buClr>
                <a:srgbClr val="E0E6ED"/>
              </a:buClr>
              <a:buSzPts val="942"/>
              <a:buFont typeface="Calibri"/>
              <a:buNone/>
            </a:pPr>
            <a:r>
              <a:rPr lang="en-US" sz="940" b="0" i="0" u="none" strike="noStrike" cap="none">
                <a:solidFill>
                  <a:srgbClr val="E0E6ED"/>
                </a:solidFill>
                <a:latin typeface="Calibri"/>
                <a:ea typeface="Calibri"/>
                <a:cs typeface="Calibri"/>
                <a:sym typeface="Calibri"/>
              </a:rPr>
              <a:t>One of the CKS exam requirements is protecting sensitive files like </a:t>
            </a:r>
            <a:r>
              <a:rPr lang="en-US" sz="885" b="1" i="0" u="none" strike="noStrike" cap="none">
                <a:solidFill>
                  <a:srgbClr val="FF3B57"/>
                </a:solidFill>
                <a:latin typeface="Calibri"/>
                <a:ea typeface="Calibri"/>
                <a:cs typeface="Calibri"/>
                <a:sym typeface="Calibri"/>
              </a:rPr>
              <a:t>/etc/shadow</a:t>
            </a:r>
            <a:r>
              <a:rPr lang="en-US" sz="940" b="0" i="0" u="none" strike="noStrike" cap="none">
                <a:solidFill>
                  <a:srgbClr val="E0E6ED"/>
                </a:solidFill>
                <a:latin typeface="Calibri"/>
                <a:ea typeface="Calibri"/>
                <a:cs typeface="Calibri"/>
                <a:sym typeface="Calibri"/>
              </a:rPr>
              <a:t>, TLS certificates, and service tokens. Falco monitors all read or modification attempts on these files, alerting immediately when unauthorized processes try to access them.</a:t>
            </a:r>
            <a:endParaRPr sz="940" b="0" i="0" u="none" strike="noStrike" cap="none">
              <a:solidFill>
                <a:schemeClr val="dk1"/>
              </a:solidFill>
              <a:latin typeface="Calibri"/>
              <a:ea typeface="Calibri"/>
              <a:cs typeface="Calibri"/>
              <a:sym typeface="Calibri"/>
            </a:endParaRPr>
          </a:p>
        </p:txBody>
      </p:sp>
      <p:sp>
        <p:nvSpPr>
          <p:cNvPr id="180" name="Google Shape;180;p8"/>
          <p:cNvSpPr/>
          <p:nvPr/>
        </p:nvSpPr>
        <p:spPr>
          <a:xfrm>
            <a:off x="457200" y="2577108"/>
            <a:ext cx="3971925" cy="139303"/>
          </a:xfrm>
          <a:prstGeom prst="rect">
            <a:avLst/>
          </a:prstGeom>
          <a:noFill/>
          <a:ln>
            <a:noFill/>
          </a:ln>
        </p:spPr>
        <p:txBody>
          <a:bodyPr spcFirstLastPara="1" wrap="square" lIns="0" tIns="0" rIns="0" bIns="0" anchor="t" anchorCtr="0">
            <a:spAutoFit/>
          </a:bodyPr>
          <a:lstStyle/>
          <a:p>
            <a:pPr marL="0" marR="0" lvl="0" indent="0" algn="l" rtl="0">
              <a:lnSpc>
                <a:spcPct val="174000"/>
              </a:lnSpc>
              <a:spcBef>
                <a:spcPts val="0"/>
              </a:spcBef>
              <a:spcAft>
                <a:spcPts val="0"/>
              </a:spcAft>
              <a:buClr>
                <a:srgbClr val="00D9FF"/>
              </a:buClr>
              <a:buSzPts val="634"/>
              <a:buFont typeface="Calibri"/>
              <a:buNone/>
            </a:pPr>
            <a:r>
              <a:rPr lang="en-US" sz="635" b="1" i="0" u="none" strike="noStrike" cap="none">
                <a:solidFill>
                  <a:srgbClr val="00D9FF"/>
                </a:solidFill>
                <a:latin typeface="Calibri"/>
                <a:ea typeface="Calibri"/>
                <a:cs typeface="Calibri"/>
                <a:sym typeface="Calibri"/>
              </a:rPr>
              <a:t>RULE EXAMPLE:</a:t>
            </a:r>
            <a:endParaRPr sz="635" b="0" i="0" u="none" strike="noStrike" cap="none">
              <a:solidFill>
                <a:schemeClr val="dk1"/>
              </a:solidFill>
              <a:latin typeface="Calibri"/>
              <a:ea typeface="Calibri"/>
              <a:cs typeface="Calibri"/>
              <a:sym typeface="Calibri"/>
            </a:endParaRPr>
          </a:p>
        </p:txBody>
      </p:sp>
      <p:sp>
        <p:nvSpPr>
          <p:cNvPr id="181" name="Google Shape;181;p8"/>
          <p:cNvSpPr/>
          <p:nvPr/>
        </p:nvSpPr>
        <p:spPr>
          <a:xfrm>
            <a:off x="457200" y="2773561"/>
            <a:ext cx="3971925" cy="607219"/>
          </a:xfrm>
          <a:prstGeom prst="rect">
            <a:avLst/>
          </a:prstGeom>
          <a:solidFill>
            <a:srgbClr val="000000">
              <a:alpha val="40000"/>
            </a:srgbClr>
          </a:solidFill>
          <a:ln w="9525" cap="flat" cmpd="sng">
            <a:solidFill>
              <a:srgbClr val="00D9FF">
                <a:alpha val="29803"/>
              </a:srgb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8"/>
          <p:cNvSpPr/>
          <p:nvPr/>
        </p:nvSpPr>
        <p:spPr>
          <a:xfrm>
            <a:off x="457200" y="2773561"/>
            <a:ext cx="3971925" cy="607219"/>
          </a:xfrm>
          <a:prstGeom prst="rect">
            <a:avLst/>
          </a:prstGeom>
          <a:noFill/>
          <a:ln>
            <a:noFill/>
          </a:ln>
        </p:spPr>
        <p:txBody>
          <a:bodyPr spcFirstLastPara="1" wrap="square" lIns="170050" tIns="136000" rIns="170050" bIns="136000" anchor="t" anchorCtr="0">
            <a:spAutoFit/>
          </a:bodyPr>
          <a:lstStyle/>
          <a:p>
            <a:pPr marL="0" marR="0" lvl="0" indent="0" algn="l" rtl="0">
              <a:lnSpc>
                <a:spcPct val="179000"/>
              </a:lnSpc>
              <a:spcBef>
                <a:spcPts val="0"/>
              </a:spcBef>
              <a:spcAft>
                <a:spcPts val="0"/>
              </a:spcAft>
              <a:buClr>
                <a:srgbClr val="00FF88"/>
              </a:buClr>
              <a:buSzPts val="780"/>
              <a:buFont typeface="Calibri"/>
              <a:buNone/>
            </a:pPr>
            <a:r>
              <a:rPr lang="en-US" sz="780" b="0" i="0" u="none" strike="noStrike" cap="none">
                <a:solidFill>
                  <a:srgbClr val="00FF88"/>
                </a:solidFill>
                <a:latin typeface="Calibri"/>
                <a:ea typeface="Calibri"/>
                <a:cs typeface="Calibri"/>
                <a:sym typeface="Calibri"/>
              </a:rPr>
              <a:t>Detect reading of /etc/shadow by processes</a:t>
            </a:r>
            <a:br>
              <a:rPr lang="en-US" sz="780" b="0" i="0" u="none" strike="noStrike" cap="none">
                <a:solidFill>
                  <a:srgbClr val="00FF88"/>
                </a:solidFill>
                <a:latin typeface="Calibri"/>
                <a:ea typeface="Calibri"/>
                <a:cs typeface="Calibri"/>
                <a:sym typeface="Calibri"/>
              </a:rPr>
            </a:br>
            <a:r>
              <a:rPr lang="en-US" sz="780" b="0" i="0" u="none" strike="noStrike" cap="none">
                <a:solidFill>
                  <a:srgbClr val="00FF88"/>
                </a:solidFill>
                <a:latin typeface="Calibri"/>
                <a:ea typeface="Calibri"/>
                <a:cs typeface="Calibri"/>
                <a:sym typeface="Calibri"/>
              </a:rPr>
              <a:t> other than authorized system tools</a:t>
            </a:r>
            <a:endParaRPr sz="780" b="0" i="0" u="none" strike="noStrike" cap="none">
              <a:solidFill>
                <a:schemeClr val="dk1"/>
              </a:solidFill>
              <a:latin typeface="Calibri"/>
              <a:ea typeface="Calibri"/>
              <a:cs typeface="Calibri"/>
              <a:sym typeface="Calibri"/>
            </a:endParaRPr>
          </a:p>
        </p:txBody>
      </p:sp>
      <p:sp>
        <p:nvSpPr>
          <p:cNvPr id="183" name="Google Shape;183;p8"/>
          <p:cNvSpPr/>
          <p:nvPr/>
        </p:nvSpPr>
        <p:spPr>
          <a:xfrm>
            <a:off x="457200" y="3516511"/>
            <a:ext cx="3971925" cy="785813"/>
          </a:xfrm>
          <a:prstGeom prst="rect">
            <a:avLst/>
          </a:prstGeom>
          <a:solidFill>
            <a:srgbClr val="00FF88">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184;p8"/>
          <p:cNvSpPr/>
          <p:nvPr/>
        </p:nvSpPr>
        <p:spPr>
          <a:xfrm>
            <a:off x="457200" y="3516511"/>
            <a:ext cx="21431" cy="785813"/>
          </a:xfrm>
          <a:prstGeom prst="rect">
            <a:avLst/>
          </a:prstGeom>
          <a:solidFill>
            <a:srgbClr val="00FF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185;p8"/>
          <p:cNvSpPr/>
          <p:nvPr/>
        </p:nvSpPr>
        <p:spPr>
          <a:xfrm>
            <a:off x="600075" y="3630811"/>
            <a:ext cx="3686175" cy="171450"/>
          </a:xfrm>
          <a:prstGeom prst="rect">
            <a:avLst/>
          </a:prstGeom>
          <a:noFill/>
          <a:ln>
            <a:noFill/>
          </a:ln>
        </p:spPr>
        <p:txBody>
          <a:bodyPr spcFirstLastPara="1" wrap="square" lIns="0" tIns="0" rIns="0" bIns="0" anchor="t" anchorCtr="0">
            <a:spAutoFit/>
          </a:bodyPr>
          <a:lstStyle/>
          <a:p>
            <a:pPr marL="0" marR="0" lvl="0" indent="0" algn="l" rtl="0">
              <a:lnSpc>
                <a:spcPct val="179000"/>
              </a:lnSpc>
              <a:spcBef>
                <a:spcPts val="0"/>
              </a:spcBef>
              <a:spcAft>
                <a:spcPts val="0"/>
              </a:spcAft>
              <a:buClr>
                <a:srgbClr val="00FF88"/>
              </a:buClr>
              <a:buSzPts val="784"/>
              <a:buFont typeface="Calibri"/>
              <a:buNone/>
            </a:pPr>
            <a:r>
              <a:rPr lang="en-US" sz="785" b="1" i="0" u="none" strike="noStrike" cap="none">
                <a:solidFill>
                  <a:srgbClr val="00FF88"/>
                </a:solidFill>
                <a:latin typeface="Calibri"/>
                <a:ea typeface="Calibri"/>
                <a:cs typeface="Calibri"/>
                <a:sym typeface="Calibri"/>
              </a:rPr>
              <a:t>✓ BENEFIT</a:t>
            </a:r>
            <a:endParaRPr sz="785" b="0" i="0" u="none" strike="noStrike" cap="none">
              <a:solidFill>
                <a:schemeClr val="dk1"/>
              </a:solidFill>
              <a:latin typeface="Calibri"/>
              <a:ea typeface="Calibri"/>
              <a:cs typeface="Calibri"/>
              <a:sym typeface="Calibri"/>
            </a:endParaRPr>
          </a:p>
        </p:txBody>
      </p:sp>
      <p:sp>
        <p:nvSpPr>
          <p:cNvPr id="186" name="Google Shape;186;p8"/>
          <p:cNvSpPr/>
          <p:nvPr/>
        </p:nvSpPr>
        <p:spPr>
          <a:xfrm>
            <a:off x="600075" y="3845123"/>
            <a:ext cx="3686175" cy="342900"/>
          </a:xfrm>
          <a:prstGeom prst="rect">
            <a:avLst/>
          </a:prstGeom>
          <a:noFill/>
          <a:ln>
            <a:noFill/>
          </a:ln>
        </p:spPr>
        <p:txBody>
          <a:bodyPr spcFirstLastPara="1" wrap="square" lIns="0" tIns="0" rIns="0" bIns="0" anchor="t" anchorCtr="0">
            <a:spAutoFit/>
          </a:bodyPr>
          <a:lstStyle/>
          <a:p>
            <a:pPr marL="0" marR="0" lvl="0" indent="0" algn="l" rtl="0">
              <a:lnSpc>
                <a:spcPct val="168000"/>
              </a:lnSpc>
              <a:spcBef>
                <a:spcPts val="0"/>
              </a:spcBef>
              <a:spcAft>
                <a:spcPts val="0"/>
              </a:spcAft>
              <a:buClr>
                <a:srgbClr val="E0E6ED"/>
              </a:buClr>
              <a:buSzPts val="834"/>
              <a:buFont typeface="Calibri"/>
              <a:buNone/>
            </a:pPr>
            <a:r>
              <a:rPr lang="en-US" sz="835" b="0" i="0" u="none" strike="noStrike" cap="none">
                <a:solidFill>
                  <a:srgbClr val="E0E6ED"/>
                </a:solidFill>
                <a:latin typeface="Calibri"/>
                <a:ea typeface="Calibri"/>
                <a:cs typeface="Calibri"/>
                <a:sym typeface="Calibri"/>
              </a:rPr>
              <a:t>Prevention of credential theft and privilege escalation through active protection of sensitive system files.</a:t>
            </a:r>
            <a:endParaRPr sz="835" b="0" i="0" u="none" strike="noStrike" cap="none">
              <a:solidFill>
                <a:schemeClr val="dk1"/>
              </a:solidFill>
              <a:latin typeface="Calibri"/>
              <a:ea typeface="Calibri"/>
              <a:cs typeface="Calibri"/>
              <a:sym typeface="Calibri"/>
            </a:endParaRPr>
          </a:p>
        </p:txBody>
      </p:sp>
      <p:sp>
        <p:nvSpPr>
          <p:cNvPr id="187" name="Google Shape;187;p8"/>
          <p:cNvSpPr/>
          <p:nvPr/>
        </p:nvSpPr>
        <p:spPr>
          <a:xfrm>
            <a:off x="4872038" y="1157288"/>
            <a:ext cx="1096621" cy="117872"/>
          </a:xfrm>
          <a:prstGeom prst="rect">
            <a:avLst/>
          </a:prstGeom>
          <a:solidFill>
            <a:srgbClr val="0A16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8"/>
          <p:cNvSpPr/>
          <p:nvPr/>
        </p:nvSpPr>
        <p:spPr>
          <a:xfrm>
            <a:off x="4872038" y="1157288"/>
            <a:ext cx="1096621" cy="117872"/>
          </a:xfrm>
          <a:prstGeom prst="rect">
            <a:avLst/>
          </a:prstGeom>
          <a:noFill/>
          <a:ln>
            <a:noFill/>
          </a:ln>
        </p:spPr>
        <p:txBody>
          <a:bodyPr spcFirstLastPara="1" wrap="square" lIns="85075" tIns="0" rIns="85075" bIns="0" anchor="t" anchorCtr="0">
            <a:spAutoFit/>
          </a:bodyPr>
          <a:lstStyle/>
          <a:p>
            <a:pPr marL="0" marR="0" lvl="0" indent="0" algn="l" rtl="0">
              <a:lnSpc>
                <a:spcPct val="169000"/>
              </a:lnSpc>
              <a:spcBef>
                <a:spcPts val="0"/>
              </a:spcBef>
              <a:spcAft>
                <a:spcPts val="0"/>
              </a:spcAft>
              <a:buClr>
                <a:srgbClr val="00FF88"/>
              </a:buClr>
              <a:buSzPts val="534"/>
              <a:buFont typeface="Calibri"/>
              <a:buNone/>
            </a:pPr>
            <a:r>
              <a:rPr lang="en-US" sz="535" b="1" i="0" u="none" strike="noStrike" cap="none">
                <a:solidFill>
                  <a:srgbClr val="00FF88"/>
                </a:solidFill>
                <a:latin typeface="Calibri"/>
                <a:ea typeface="Calibri"/>
                <a:cs typeface="Calibri"/>
                <a:sym typeface="Calibri"/>
              </a:rPr>
              <a:t>🔍 MONITORING ACTIVE</a:t>
            </a:r>
            <a:endParaRPr sz="535" b="0" i="0" u="none" strike="noStrike" cap="none">
              <a:solidFill>
                <a:schemeClr val="dk1"/>
              </a:solidFill>
              <a:latin typeface="Calibri"/>
              <a:ea typeface="Calibri"/>
              <a:cs typeface="Calibri"/>
              <a:sym typeface="Calibri"/>
            </a:endParaRPr>
          </a:p>
        </p:txBody>
      </p:sp>
      <p:pic>
        <p:nvPicPr>
          <p:cNvPr id="189" name="Google Shape;189;p8" descr="preencoded.png"/>
          <p:cNvPicPr preferRelativeResize="0"/>
          <p:nvPr/>
        </p:nvPicPr>
        <p:blipFill rotWithShape="1">
          <a:blip r:embed="rId2"/>
          <a:srcRect/>
          <a:stretch>
            <a:fillRect/>
          </a:stretch>
        </p:blipFill>
        <p:spPr>
          <a:xfrm>
            <a:off x="4814888" y="1314450"/>
            <a:ext cx="3771900" cy="2514600"/>
          </a:xfrm>
          <a:prstGeom prst="rect">
            <a:avLst/>
          </a:prstGeom>
          <a:noFill/>
          <a:ln>
            <a:noFill/>
          </a:ln>
        </p:spPr>
      </p:pic>
      <p:sp>
        <p:nvSpPr>
          <p:cNvPr id="190" name="Google Shape;190;p8"/>
          <p:cNvSpPr/>
          <p:nvPr/>
        </p:nvSpPr>
        <p:spPr>
          <a:xfrm>
            <a:off x="457200" y="4832747"/>
            <a:ext cx="2247547"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 falco --rule=file_protection --monitor=/etc/shadow</a:t>
            </a:r>
            <a:endParaRPr sz="675" b="0" i="0" u="none" strike="noStrike" cap="none">
              <a:solidFill>
                <a:schemeClr val="dk1"/>
              </a:solidFill>
              <a:latin typeface="Calibri"/>
              <a:ea typeface="Calibri"/>
              <a:cs typeface="Calibri"/>
              <a:sym typeface="Calibri"/>
            </a:endParaRPr>
          </a:p>
        </p:txBody>
      </p:sp>
      <p:sp>
        <p:nvSpPr>
          <p:cNvPr id="191" name="Google Shape;191;p8"/>
          <p:cNvSpPr/>
          <p:nvPr/>
        </p:nvSpPr>
        <p:spPr>
          <a:xfrm>
            <a:off x="8165055" y="4832747"/>
            <a:ext cx="521745" cy="139303"/>
          </a:xfrm>
          <a:prstGeom prst="rect">
            <a:avLst/>
          </a:prstGeom>
          <a:noFill/>
          <a:ln>
            <a:noFill/>
          </a:ln>
        </p:spPr>
        <p:txBody>
          <a:bodyPr spcFirstLastPara="1" wrap="square" lIns="0" tIns="0" rIns="0" bIns="0" anchor="t" anchorCtr="0">
            <a:spAutoFit/>
          </a:bodyPr>
          <a:lstStyle/>
          <a:p>
            <a:pPr marL="0" marR="0" lvl="0" indent="0" algn="l" rtl="0">
              <a:lnSpc>
                <a:spcPct val="163000"/>
              </a:lnSpc>
              <a:spcBef>
                <a:spcPts val="0"/>
              </a:spcBef>
              <a:spcAft>
                <a:spcPts val="0"/>
              </a:spcAft>
              <a:buClr>
                <a:srgbClr val="00FF88"/>
              </a:buClr>
              <a:buSzPts val="674"/>
              <a:buFont typeface="Calibri"/>
              <a:buNone/>
            </a:pPr>
            <a:r>
              <a:rPr lang="en-US" sz="675" b="0" i="0" u="none" strike="noStrike" cap="none">
                <a:solidFill>
                  <a:srgbClr val="00FF88"/>
                </a:solidFill>
                <a:latin typeface="Calibri"/>
                <a:ea typeface="Calibri"/>
                <a:cs typeface="Calibri"/>
                <a:sym typeface="Calibri"/>
              </a:rPr>
              <a:t>SLIDE 08/12</a:t>
            </a:r>
            <a:endParaRPr sz="675" b="0" i="0" u="none" strike="noStrike" cap="none">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6685</Words>
  <Application>WPS Presentation</Application>
  <PresentationFormat/>
  <Paragraphs>306</Paragraphs>
  <Slides>13</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13</vt:i4>
      </vt:variant>
    </vt:vector>
  </HeadingPairs>
  <TitlesOfParts>
    <vt:vector size="26" baseType="lpstr">
      <vt:lpstr>Arial</vt:lpstr>
      <vt:lpstr>SimSun</vt:lpstr>
      <vt:lpstr>Wingdings</vt:lpstr>
      <vt:lpstr>Arial</vt:lpstr>
      <vt:lpstr>Calibri</vt:lpstr>
      <vt:lpstr>Helvetica Neue</vt:lpstr>
      <vt:lpstr>Microsoft YaHei</vt:lpstr>
      <vt:lpstr>汉仪旗黑</vt:lpstr>
      <vt:lpstr>Arial Unicode MS</vt:lpstr>
      <vt:lpstr>汉仪书宋二KW</vt:lpstr>
      <vt:lpstr>Apple Color Emoji</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PptxGenJS</dc:creator>
  <cp:lastModifiedBy>marcus.castelar</cp:lastModifiedBy>
  <cp:revision>4</cp:revision>
  <dcterms:created xsi:type="dcterms:W3CDTF">2025-11-27T20:17:13Z</dcterms:created>
  <dcterms:modified xsi:type="dcterms:W3CDTF">2025-11-27T20:17:13Z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5911BA0A383A55CEC9B12869F9FCE7DC_43</vt:lpwstr>
  </property>
  <property fmtid="{D5CDD505-2E9C-101B-9397-08002B2CF9AE}" pid="3" name="KSOProductBuildVer">
    <vt:lpwstr>1033-12.1.23152.23152</vt:lpwstr>
  </property>
</Properties>
</file>